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14035" r:id="rId3"/>
    <p:sldId id="896" r:id="rId4"/>
    <p:sldId id="14036" r:id="rId5"/>
    <p:sldId id="14037" r:id="rId6"/>
    <p:sldId id="14126" r:id="rId7"/>
    <p:sldId id="14121" r:id="rId8"/>
    <p:sldId id="14122" r:id="rId9"/>
    <p:sldId id="14125" r:id="rId10"/>
    <p:sldId id="13924" r:id="rId11"/>
    <p:sldId id="13968" r:id="rId12"/>
    <p:sldId id="14128" r:id="rId13"/>
    <p:sldId id="14038" r:id="rId14"/>
    <p:sldId id="906" r:id="rId15"/>
    <p:sldId id="14129" r:id="rId16"/>
    <p:sldId id="14127" r:id="rId17"/>
    <p:sldId id="256" r:id="rId18"/>
    <p:sldId id="14130" r:id="rId19"/>
    <p:sldId id="14131" r:id="rId20"/>
    <p:sldId id="14132"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CC"/>
    <a:srgbClr val="99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114"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CC475AA-4A90-400A-A67D-2649D8F7B356}"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E9D503A8-A10C-4C41-9825-2785B6115B80}">
      <dgm:prSet phldrT="[文本]"/>
      <dgm:spPr/>
      <dgm:t>
        <a:bodyPr/>
        <a:lstStyle/>
        <a:p>
          <a:r>
            <a:rPr lang="en-US" altLang="zh-CN" dirty="0"/>
            <a:t>Landing Page / </a:t>
          </a:r>
          <a:r>
            <a:rPr lang="zh-CN" altLang="en-US" dirty="0"/>
            <a:t>获取数据</a:t>
          </a:r>
        </a:p>
      </dgm:t>
    </dgm:pt>
    <dgm:pt modelId="{08A6D3F2-44CE-49E5-B02B-9CDC5945BDDC}" type="parTrans" cxnId="{43DE8381-F6D3-4B97-A3C5-B4D09EC1EBC3}">
      <dgm:prSet/>
      <dgm:spPr/>
      <dgm:t>
        <a:bodyPr/>
        <a:lstStyle/>
        <a:p>
          <a:endParaRPr lang="zh-CN" altLang="en-US"/>
        </a:p>
      </dgm:t>
    </dgm:pt>
    <dgm:pt modelId="{87C3B6E1-74FF-44A5-B54E-0649A3BF83E8}" type="sibTrans" cxnId="{43DE8381-F6D3-4B97-A3C5-B4D09EC1EBC3}">
      <dgm:prSet/>
      <dgm:spPr/>
      <dgm:t>
        <a:bodyPr/>
        <a:lstStyle/>
        <a:p>
          <a:endParaRPr lang="zh-CN" altLang="en-US"/>
        </a:p>
      </dgm:t>
    </dgm:pt>
    <dgm:pt modelId="{34ABF987-4DAA-48B6-A556-879E9069B2CA}">
      <dgm:prSet phldrT="[文本]"/>
      <dgm:spPr/>
      <dgm:t>
        <a:bodyPr/>
        <a:lstStyle/>
        <a:p>
          <a:r>
            <a:rPr lang="en-US" altLang="zh-CN" dirty="0"/>
            <a:t>Engagement </a:t>
          </a:r>
          <a:r>
            <a:rPr lang="zh-CN" altLang="en-US" dirty="0"/>
            <a:t>机会</a:t>
          </a:r>
        </a:p>
      </dgm:t>
    </dgm:pt>
    <dgm:pt modelId="{8B8A8C6C-0E1B-46E9-A695-532A9DFEA1C2}" type="parTrans" cxnId="{BAA32858-47E7-4DDC-9942-74CB726040E3}">
      <dgm:prSet/>
      <dgm:spPr/>
      <dgm:t>
        <a:bodyPr/>
        <a:lstStyle/>
        <a:p>
          <a:endParaRPr lang="zh-CN" altLang="en-US"/>
        </a:p>
      </dgm:t>
    </dgm:pt>
    <dgm:pt modelId="{2BBD2FD3-7AB3-4317-8754-D87114C997A4}" type="sibTrans" cxnId="{BAA32858-47E7-4DDC-9942-74CB726040E3}">
      <dgm:prSet/>
      <dgm:spPr/>
      <dgm:t>
        <a:bodyPr/>
        <a:lstStyle/>
        <a:p>
          <a:endParaRPr lang="zh-CN" altLang="en-US"/>
        </a:p>
      </dgm:t>
    </dgm:pt>
    <dgm:pt modelId="{2E48AC0C-84CE-4BE8-B112-2C43475A97C4}">
      <dgm:prSet phldrT="[文本]"/>
      <dgm:spPr/>
      <dgm:t>
        <a:bodyPr/>
        <a:lstStyle/>
        <a:p>
          <a:r>
            <a:rPr lang="zh-CN" altLang="en-US" dirty="0"/>
            <a:t>转化</a:t>
          </a:r>
        </a:p>
      </dgm:t>
    </dgm:pt>
    <dgm:pt modelId="{251C9B5B-DF44-4072-B37F-3CB7202266FE}" type="parTrans" cxnId="{59310BA9-CDF5-4B32-816F-0353816C63BE}">
      <dgm:prSet/>
      <dgm:spPr/>
      <dgm:t>
        <a:bodyPr/>
        <a:lstStyle/>
        <a:p>
          <a:endParaRPr lang="zh-CN" altLang="en-US"/>
        </a:p>
      </dgm:t>
    </dgm:pt>
    <dgm:pt modelId="{5B5DCD74-1E61-4984-9C6E-D1BC91C9FDF1}" type="sibTrans" cxnId="{59310BA9-CDF5-4B32-816F-0353816C63BE}">
      <dgm:prSet/>
      <dgm:spPr/>
      <dgm:t>
        <a:bodyPr/>
        <a:lstStyle/>
        <a:p>
          <a:endParaRPr lang="zh-CN" altLang="en-US"/>
        </a:p>
      </dgm:t>
    </dgm:pt>
    <dgm:pt modelId="{DD542FF2-F1D3-437F-BAFA-693EEB28DFF1}" type="pres">
      <dgm:prSet presAssocID="{4CC475AA-4A90-400A-A67D-2649D8F7B356}" presName="linear" presStyleCnt="0">
        <dgm:presLayoutVars>
          <dgm:dir/>
          <dgm:animLvl val="lvl"/>
          <dgm:resizeHandles val="exact"/>
        </dgm:presLayoutVars>
      </dgm:prSet>
      <dgm:spPr/>
    </dgm:pt>
    <dgm:pt modelId="{1DC41DC4-8638-475C-84A5-58281E463E49}" type="pres">
      <dgm:prSet presAssocID="{E9D503A8-A10C-4C41-9825-2785B6115B80}" presName="parentLin" presStyleCnt="0"/>
      <dgm:spPr/>
    </dgm:pt>
    <dgm:pt modelId="{15837405-2F21-416D-8BEA-26C26FE5B3D0}" type="pres">
      <dgm:prSet presAssocID="{E9D503A8-A10C-4C41-9825-2785B6115B80}" presName="parentLeftMargin" presStyleLbl="node1" presStyleIdx="0" presStyleCnt="3"/>
      <dgm:spPr/>
    </dgm:pt>
    <dgm:pt modelId="{AF399B87-694D-4B9F-8F7D-C6E32A13D4F1}" type="pres">
      <dgm:prSet presAssocID="{E9D503A8-A10C-4C41-9825-2785B6115B80}" presName="parentText" presStyleLbl="node1" presStyleIdx="0" presStyleCnt="3">
        <dgm:presLayoutVars>
          <dgm:chMax val="0"/>
          <dgm:bulletEnabled val="1"/>
        </dgm:presLayoutVars>
      </dgm:prSet>
      <dgm:spPr/>
    </dgm:pt>
    <dgm:pt modelId="{D6912BE3-64DF-4C32-AA90-147BEA799F89}" type="pres">
      <dgm:prSet presAssocID="{E9D503A8-A10C-4C41-9825-2785B6115B80}" presName="negativeSpace" presStyleCnt="0"/>
      <dgm:spPr/>
    </dgm:pt>
    <dgm:pt modelId="{406E59FE-FEEE-4E0B-8637-EEDC8745D995}" type="pres">
      <dgm:prSet presAssocID="{E9D503A8-A10C-4C41-9825-2785B6115B80}" presName="childText" presStyleLbl="conFgAcc1" presStyleIdx="0" presStyleCnt="3">
        <dgm:presLayoutVars>
          <dgm:bulletEnabled val="1"/>
        </dgm:presLayoutVars>
      </dgm:prSet>
      <dgm:spPr/>
    </dgm:pt>
    <dgm:pt modelId="{17505996-DE3A-4278-AC38-4BB57170D589}" type="pres">
      <dgm:prSet presAssocID="{87C3B6E1-74FF-44A5-B54E-0649A3BF83E8}" presName="spaceBetweenRectangles" presStyleCnt="0"/>
      <dgm:spPr/>
    </dgm:pt>
    <dgm:pt modelId="{4888A800-8307-4CC3-97E4-930B919CC6C8}" type="pres">
      <dgm:prSet presAssocID="{34ABF987-4DAA-48B6-A556-879E9069B2CA}" presName="parentLin" presStyleCnt="0"/>
      <dgm:spPr/>
    </dgm:pt>
    <dgm:pt modelId="{29947B01-04A7-415B-9D14-E89D09D6B7C9}" type="pres">
      <dgm:prSet presAssocID="{34ABF987-4DAA-48B6-A556-879E9069B2CA}" presName="parentLeftMargin" presStyleLbl="node1" presStyleIdx="0" presStyleCnt="3"/>
      <dgm:spPr/>
    </dgm:pt>
    <dgm:pt modelId="{0AC78C95-9F00-42E9-BBD1-5076E79DB241}" type="pres">
      <dgm:prSet presAssocID="{34ABF987-4DAA-48B6-A556-879E9069B2CA}" presName="parentText" presStyleLbl="node1" presStyleIdx="1" presStyleCnt="3">
        <dgm:presLayoutVars>
          <dgm:chMax val="0"/>
          <dgm:bulletEnabled val="1"/>
        </dgm:presLayoutVars>
      </dgm:prSet>
      <dgm:spPr/>
    </dgm:pt>
    <dgm:pt modelId="{13EA8B21-3ABB-4BE9-8635-1B14B42C1F2B}" type="pres">
      <dgm:prSet presAssocID="{34ABF987-4DAA-48B6-A556-879E9069B2CA}" presName="negativeSpace" presStyleCnt="0"/>
      <dgm:spPr/>
    </dgm:pt>
    <dgm:pt modelId="{482E1B16-7D3D-4CC2-9E42-9CD12EA1F0AB}" type="pres">
      <dgm:prSet presAssocID="{34ABF987-4DAA-48B6-A556-879E9069B2CA}" presName="childText" presStyleLbl="conFgAcc1" presStyleIdx="1" presStyleCnt="3">
        <dgm:presLayoutVars>
          <dgm:bulletEnabled val="1"/>
        </dgm:presLayoutVars>
      </dgm:prSet>
      <dgm:spPr/>
    </dgm:pt>
    <dgm:pt modelId="{7983C513-E315-410E-A940-BF79DA1A1C65}" type="pres">
      <dgm:prSet presAssocID="{2BBD2FD3-7AB3-4317-8754-D87114C997A4}" presName="spaceBetweenRectangles" presStyleCnt="0"/>
      <dgm:spPr/>
    </dgm:pt>
    <dgm:pt modelId="{57B788ED-2F17-4148-89F9-CC0EA63E562B}" type="pres">
      <dgm:prSet presAssocID="{2E48AC0C-84CE-4BE8-B112-2C43475A97C4}" presName="parentLin" presStyleCnt="0"/>
      <dgm:spPr/>
    </dgm:pt>
    <dgm:pt modelId="{00A5CB35-23D8-4F3A-B206-A2C22E05D2B7}" type="pres">
      <dgm:prSet presAssocID="{2E48AC0C-84CE-4BE8-B112-2C43475A97C4}" presName="parentLeftMargin" presStyleLbl="node1" presStyleIdx="1" presStyleCnt="3"/>
      <dgm:spPr/>
    </dgm:pt>
    <dgm:pt modelId="{6FCD870F-DCA1-402C-9F13-8330934E530A}" type="pres">
      <dgm:prSet presAssocID="{2E48AC0C-84CE-4BE8-B112-2C43475A97C4}" presName="parentText" presStyleLbl="node1" presStyleIdx="2" presStyleCnt="3">
        <dgm:presLayoutVars>
          <dgm:chMax val="0"/>
          <dgm:bulletEnabled val="1"/>
        </dgm:presLayoutVars>
      </dgm:prSet>
      <dgm:spPr/>
    </dgm:pt>
    <dgm:pt modelId="{1AFF6C42-9B37-4AFB-A2D2-5D7833269E14}" type="pres">
      <dgm:prSet presAssocID="{2E48AC0C-84CE-4BE8-B112-2C43475A97C4}" presName="negativeSpace" presStyleCnt="0"/>
      <dgm:spPr/>
    </dgm:pt>
    <dgm:pt modelId="{6C548EB6-15B6-417D-BC9B-6C484DCED81D}" type="pres">
      <dgm:prSet presAssocID="{2E48AC0C-84CE-4BE8-B112-2C43475A97C4}" presName="childText" presStyleLbl="conFgAcc1" presStyleIdx="2" presStyleCnt="3">
        <dgm:presLayoutVars>
          <dgm:bulletEnabled val="1"/>
        </dgm:presLayoutVars>
      </dgm:prSet>
      <dgm:spPr/>
    </dgm:pt>
  </dgm:ptLst>
  <dgm:cxnLst>
    <dgm:cxn modelId="{06622524-8F38-427A-BE96-47F6FF7A568C}" type="presOf" srcId="{4CC475AA-4A90-400A-A67D-2649D8F7B356}" destId="{DD542FF2-F1D3-437F-BAFA-693EEB28DFF1}" srcOrd="0" destOrd="0" presId="urn:microsoft.com/office/officeart/2005/8/layout/list1"/>
    <dgm:cxn modelId="{440EB337-2D49-42B7-BA1E-7A6F25D13AE8}" type="presOf" srcId="{E9D503A8-A10C-4C41-9825-2785B6115B80}" destId="{15837405-2F21-416D-8BEA-26C26FE5B3D0}" srcOrd="0" destOrd="0" presId="urn:microsoft.com/office/officeart/2005/8/layout/list1"/>
    <dgm:cxn modelId="{664A634B-65FE-42E8-97B1-F264B3351D75}" type="presOf" srcId="{34ABF987-4DAA-48B6-A556-879E9069B2CA}" destId="{0AC78C95-9F00-42E9-BBD1-5076E79DB241}" srcOrd="1" destOrd="0" presId="urn:microsoft.com/office/officeart/2005/8/layout/list1"/>
    <dgm:cxn modelId="{A9662173-4A28-4B37-8AF4-011C8432DA35}" type="presOf" srcId="{E9D503A8-A10C-4C41-9825-2785B6115B80}" destId="{AF399B87-694D-4B9F-8F7D-C6E32A13D4F1}" srcOrd="1" destOrd="0" presId="urn:microsoft.com/office/officeart/2005/8/layout/list1"/>
    <dgm:cxn modelId="{BAA32858-47E7-4DDC-9942-74CB726040E3}" srcId="{4CC475AA-4A90-400A-A67D-2649D8F7B356}" destId="{34ABF987-4DAA-48B6-A556-879E9069B2CA}" srcOrd="1" destOrd="0" parTransId="{8B8A8C6C-0E1B-46E9-A695-532A9DFEA1C2}" sibTransId="{2BBD2FD3-7AB3-4317-8754-D87114C997A4}"/>
    <dgm:cxn modelId="{43DE8381-F6D3-4B97-A3C5-B4D09EC1EBC3}" srcId="{4CC475AA-4A90-400A-A67D-2649D8F7B356}" destId="{E9D503A8-A10C-4C41-9825-2785B6115B80}" srcOrd="0" destOrd="0" parTransId="{08A6D3F2-44CE-49E5-B02B-9CDC5945BDDC}" sibTransId="{87C3B6E1-74FF-44A5-B54E-0649A3BF83E8}"/>
    <dgm:cxn modelId="{E2EAA28B-280D-4209-9FA3-0C6E461C1062}" type="presOf" srcId="{2E48AC0C-84CE-4BE8-B112-2C43475A97C4}" destId="{6FCD870F-DCA1-402C-9F13-8330934E530A}" srcOrd="1" destOrd="0" presId="urn:microsoft.com/office/officeart/2005/8/layout/list1"/>
    <dgm:cxn modelId="{59310BA9-CDF5-4B32-816F-0353816C63BE}" srcId="{4CC475AA-4A90-400A-A67D-2649D8F7B356}" destId="{2E48AC0C-84CE-4BE8-B112-2C43475A97C4}" srcOrd="2" destOrd="0" parTransId="{251C9B5B-DF44-4072-B37F-3CB7202266FE}" sibTransId="{5B5DCD74-1E61-4984-9C6E-D1BC91C9FDF1}"/>
    <dgm:cxn modelId="{F54CD4BB-4863-4FE8-924F-D58603804265}" type="presOf" srcId="{2E48AC0C-84CE-4BE8-B112-2C43475A97C4}" destId="{00A5CB35-23D8-4F3A-B206-A2C22E05D2B7}" srcOrd="0" destOrd="0" presId="urn:microsoft.com/office/officeart/2005/8/layout/list1"/>
    <dgm:cxn modelId="{34C03BE9-1ED1-4B2C-A20F-6FCD5D514761}" type="presOf" srcId="{34ABF987-4DAA-48B6-A556-879E9069B2CA}" destId="{29947B01-04A7-415B-9D14-E89D09D6B7C9}" srcOrd="0" destOrd="0" presId="urn:microsoft.com/office/officeart/2005/8/layout/list1"/>
    <dgm:cxn modelId="{D9CA936D-11D3-4471-A8D3-929E8AFC0D65}" type="presParOf" srcId="{DD542FF2-F1D3-437F-BAFA-693EEB28DFF1}" destId="{1DC41DC4-8638-475C-84A5-58281E463E49}" srcOrd="0" destOrd="0" presId="urn:microsoft.com/office/officeart/2005/8/layout/list1"/>
    <dgm:cxn modelId="{D1286660-746D-41E1-8C9B-D6B1D4A7DDC4}" type="presParOf" srcId="{1DC41DC4-8638-475C-84A5-58281E463E49}" destId="{15837405-2F21-416D-8BEA-26C26FE5B3D0}" srcOrd="0" destOrd="0" presId="urn:microsoft.com/office/officeart/2005/8/layout/list1"/>
    <dgm:cxn modelId="{5E728C12-F780-4347-880C-E37A64D3B87C}" type="presParOf" srcId="{1DC41DC4-8638-475C-84A5-58281E463E49}" destId="{AF399B87-694D-4B9F-8F7D-C6E32A13D4F1}" srcOrd="1" destOrd="0" presId="urn:microsoft.com/office/officeart/2005/8/layout/list1"/>
    <dgm:cxn modelId="{BDC8F4EE-4031-4C61-98BF-2129311D4B6B}" type="presParOf" srcId="{DD542FF2-F1D3-437F-BAFA-693EEB28DFF1}" destId="{D6912BE3-64DF-4C32-AA90-147BEA799F89}" srcOrd="1" destOrd="0" presId="urn:microsoft.com/office/officeart/2005/8/layout/list1"/>
    <dgm:cxn modelId="{A8FE9498-464C-4DFE-9EE1-F60CF956DEE7}" type="presParOf" srcId="{DD542FF2-F1D3-437F-BAFA-693EEB28DFF1}" destId="{406E59FE-FEEE-4E0B-8637-EEDC8745D995}" srcOrd="2" destOrd="0" presId="urn:microsoft.com/office/officeart/2005/8/layout/list1"/>
    <dgm:cxn modelId="{BA0B75DB-0C6B-4260-95DC-BAC9680F6C74}" type="presParOf" srcId="{DD542FF2-F1D3-437F-BAFA-693EEB28DFF1}" destId="{17505996-DE3A-4278-AC38-4BB57170D589}" srcOrd="3" destOrd="0" presId="urn:microsoft.com/office/officeart/2005/8/layout/list1"/>
    <dgm:cxn modelId="{34A2981C-B105-4C15-9425-94EB2C712907}" type="presParOf" srcId="{DD542FF2-F1D3-437F-BAFA-693EEB28DFF1}" destId="{4888A800-8307-4CC3-97E4-930B919CC6C8}" srcOrd="4" destOrd="0" presId="urn:microsoft.com/office/officeart/2005/8/layout/list1"/>
    <dgm:cxn modelId="{40620C36-7447-4799-9095-36CC0EEAFFCB}" type="presParOf" srcId="{4888A800-8307-4CC3-97E4-930B919CC6C8}" destId="{29947B01-04A7-415B-9D14-E89D09D6B7C9}" srcOrd="0" destOrd="0" presId="urn:microsoft.com/office/officeart/2005/8/layout/list1"/>
    <dgm:cxn modelId="{152F6E74-BC5B-4690-9A4A-E6F2C987AB59}" type="presParOf" srcId="{4888A800-8307-4CC3-97E4-930B919CC6C8}" destId="{0AC78C95-9F00-42E9-BBD1-5076E79DB241}" srcOrd="1" destOrd="0" presId="urn:microsoft.com/office/officeart/2005/8/layout/list1"/>
    <dgm:cxn modelId="{1FDC58EB-B924-46D7-8709-E9CBDB094572}" type="presParOf" srcId="{DD542FF2-F1D3-437F-BAFA-693EEB28DFF1}" destId="{13EA8B21-3ABB-4BE9-8635-1B14B42C1F2B}" srcOrd="5" destOrd="0" presId="urn:microsoft.com/office/officeart/2005/8/layout/list1"/>
    <dgm:cxn modelId="{FADE3CD7-6C84-4533-BCEA-67CA4EF0ADF0}" type="presParOf" srcId="{DD542FF2-F1D3-437F-BAFA-693EEB28DFF1}" destId="{482E1B16-7D3D-4CC2-9E42-9CD12EA1F0AB}" srcOrd="6" destOrd="0" presId="urn:microsoft.com/office/officeart/2005/8/layout/list1"/>
    <dgm:cxn modelId="{ABE1EEC7-80A5-4BA2-8E67-73366F889567}" type="presParOf" srcId="{DD542FF2-F1D3-437F-BAFA-693EEB28DFF1}" destId="{7983C513-E315-410E-A940-BF79DA1A1C65}" srcOrd="7" destOrd="0" presId="urn:microsoft.com/office/officeart/2005/8/layout/list1"/>
    <dgm:cxn modelId="{C80F9527-7AB9-47DF-AE5D-41A1352081E6}" type="presParOf" srcId="{DD542FF2-F1D3-437F-BAFA-693EEB28DFF1}" destId="{57B788ED-2F17-4148-89F9-CC0EA63E562B}" srcOrd="8" destOrd="0" presId="urn:microsoft.com/office/officeart/2005/8/layout/list1"/>
    <dgm:cxn modelId="{F83D2C34-D1A8-4A46-9C36-C5B9AC9E946F}" type="presParOf" srcId="{57B788ED-2F17-4148-89F9-CC0EA63E562B}" destId="{00A5CB35-23D8-4F3A-B206-A2C22E05D2B7}" srcOrd="0" destOrd="0" presId="urn:microsoft.com/office/officeart/2005/8/layout/list1"/>
    <dgm:cxn modelId="{06E23F2D-3AAA-497B-ABEC-E139115F0F0E}" type="presParOf" srcId="{57B788ED-2F17-4148-89F9-CC0EA63E562B}" destId="{6FCD870F-DCA1-402C-9F13-8330934E530A}" srcOrd="1" destOrd="0" presId="urn:microsoft.com/office/officeart/2005/8/layout/list1"/>
    <dgm:cxn modelId="{8DA2644D-F2BC-46E9-B18A-77AE2046F890}" type="presParOf" srcId="{DD542FF2-F1D3-437F-BAFA-693EEB28DFF1}" destId="{1AFF6C42-9B37-4AFB-A2D2-5D7833269E14}" srcOrd="9" destOrd="0" presId="urn:microsoft.com/office/officeart/2005/8/layout/list1"/>
    <dgm:cxn modelId="{258E86E9-F5D1-4B0D-B5A5-238525592962}" type="presParOf" srcId="{DD542FF2-F1D3-437F-BAFA-693EEB28DFF1}" destId="{6C548EB6-15B6-417D-BC9B-6C484DCED81D}"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6E59FE-FEEE-4E0B-8637-EEDC8745D995}">
      <dsp:nvSpPr>
        <dsp:cNvPr id="0" name=""/>
        <dsp:cNvSpPr/>
      </dsp:nvSpPr>
      <dsp:spPr>
        <a:xfrm>
          <a:off x="0" y="379957"/>
          <a:ext cx="7407564" cy="63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399B87-694D-4B9F-8F7D-C6E32A13D4F1}">
      <dsp:nvSpPr>
        <dsp:cNvPr id="0" name=""/>
        <dsp:cNvSpPr/>
      </dsp:nvSpPr>
      <dsp:spPr>
        <a:xfrm>
          <a:off x="370378" y="10957"/>
          <a:ext cx="5185294" cy="738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5992" tIns="0" rIns="195992" bIns="0" numCol="1" spcCol="1270" anchor="ctr" anchorCtr="0">
          <a:noAutofit/>
        </a:bodyPr>
        <a:lstStyle/>
        <a:p>
          <a:pPr marL="0" lvl="0" indent="0" algn="l" defTabSz="1111250">
            <a:lnSpc>
              <a:spcPct val="90000"/>
            </a:lnSpc>
            <a:spcBef>
              <a:spcPct val="0"/>
            </a:spcBef>
            <a:spcAft>
              <a:spcPct val="35000"/>
            </a:spcAft>
            <a:buNone/>
          </a:pPr>
          <a:r>
            <a:rPr lang="en-US" altLang="zh-CN" sz="2500" kern="1200" dirty="0"/>
            <a:t>Landing Page / </a:t>
          </a:r>
          <a:r>
            <a:rPr lang="zh-CN" altLang="en-US" sz="2500" kern="1200" dirty="0"/>
            <a:t>获取数据</a:t>
          </a:r>
        </a:p>
      </dsp:txBody>
      <dsp:txXfrm>
        <a:off x="406404" y="46983"/>
        <a:ext cx="5113242" cy="665948"/>
      </dsp:txXfrm>
    </dsp:sp>
    <dsp:sp modelId="{482E1B16-7D3D-4CC2-9E42-9CD12EA1F0AB}">
      <dsp:nvSpPr>
        <dsp:cNvPr id="0" name=""/>
        <dsp:cNvSpPr/>
      </dsp:nvSpPr>
      <dsp:spPr>
        <a:xfrm>
          <a:off x="0" y="1513958"/>
          <a:ext cx="7407564" cy="63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0AC78C95-9F00-42E9-BBD1-5076E79DB241}">
      <dsp:nvSpPr>
        <dsp:cNvPr id="0" name=""/>
        <dsp:cNvSpPr/>
      </dsp:nvSpPr>
      <dsp:spPr>
        <a:xfrm>
          <a:off x="370378" y="1144958"/>
          <a:ext cx="5185294" cy="738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5992" tIns="0" rIns="195992" bIns="0" numCol="1" spcCol="1270" anchor="ctr" anchorCtr="0">
          <a:noAutofit/>
        </a:bodyPr>
        <a:lstStyle/>
        <a:p>
          <a:pPr marL="0" lvl="0" indent="0" algn="l" defTabSz="1111250">
            <a:lnSpc>
              <a:spcPct val="90000"/>
            </a:lnSpc>
            <a:spcBef>
              <a:spcPct val="0"/>
            </a:spcBef>
            <a:spcAft>
              <a:spcPct val="35000"/>
            </a:spcAft>
            <a:buNone/>
          </a:pPr>
          <a:r>
            <a:rPr lang="en-US" altLang="zh-CN" sz="2500" kern="1200" dirty="0"/>
            <a:t>Engagement </a:t>
          </a:r>
          <a:r>
            <a:rPr lang="zh-CN" altLang="en-US" sz="2500" kern="1200" dirty="0"/>
            <a:t>机会</a:t>
          </a:r>
        </a:p>
      </dsp:txBody>
      <dsp:txXfrm>
        <a:off x="406404" y="1180984"/>
        <a:ext cx="5113242" cy="665948"/>
      </dsp:txXfrm>
    </dsp:sp>
    <dsp:sp modelId="{6C548EB6-15B6-417D-BC9B-6C484DCED81D}">
      <dsp:nvSpPr>
        <dsp:cNvPr id="0" name=""/>
        <dsp:cNvSpPr/>
      </dsp:nvSpPr>
      <dsp:spPr>
        <a:xfrm>
          <a:off x="0" y="2647958"/>
          <a:ext cx="7407564" cy="630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FCD870F-DCA1-402C-9F13-8330934E530A}">
      <dsp:nvSpPr>
        <dsp:cNvPr id="0" name=""/>
        <dsp:cNvSpPr/>
      </dsp:nvSpPr>
      <dsp:spPr>
        <a:xfrm>
          <a:off x="370378" y="2278957"/>
          <a:ext cx="5185294" cy="738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5992" tIns="0" rIns="195992" bIns="0" numCol="1" spcCol="1270" anchor="ctr" anchorCtr="0">
          <a:noAutofit/>
        </a:bodyPr>
        <a:lstStyle/>
        <a:p>
          <a:pPr marL="0" lvl="0" indent="0" algn="l" defTabSz="1111250">
            <a:lnSpc>
              <a:spcPct val="90000"/>
            </a:lnSpc>
            <a:spcBef>
              <a:spcPct val="0"/>
            </a:spcBef>
            <a:spcAft>
              <a:spcPct val="35000"/>
            </a:spcAft>
            <a:buNone/>
          </a:pPr>
          <a:r>
            <a:rPr lang="zh-CN" altLang="en-US" sz="2500" kern="1200" dirty="0"/>
            <a:t>转化</a:t>
          </a:r>
        </a:p>
      </dsp:txBody>
      <dsp:txXfrm>
        <a:off x="406404" y="2314983"/>
        <a:ext cx="5113242" cy="66594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png>
</file>

<file path=ppt/media/image12.svg>
</file>

<file path=ppt/media/image13.png>
</file>

<file path=ppt/media/image14.svg>
</file>

<file path=ppt/media/image15.png>
</file>

<file path=ppt/media/image16.svg>
</file>

<file path=ppt/media/image2.png>
</file>

<file path=ppt/media/image3.jpeg>
</file>

<file path=ppt/media/image4.jpeg>
</file>

<file path=ppt/media/image5.png>
</file>

<file path=ppt/media/image6.jpeg>
</file>

<file path=ppt/media/image7.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B9F700-C544-4CFC-9F27-F3B974CD1D2C}" type="datetimeFigureOut">
              <a:rPr lang="zh-CN" altLang="en-US" smtClean="0"/>
              <a:t>2019/11/21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3F9C8D-0C1B-48E3-AB15-1433C93E97E9}" type="slidenum">
              <a:rPr lang="zh-CN" altLang="en-US" smtClean="0"/>
              <a:t>‹#›</a:t>
            </a:fld>
            <a:endParaRPr lang="zh-CN" altLang="en-US"/>
          </a:p>
        </p:txBody>
      </p:sp>
    </p:spTree>
    <p:extLst>
      <p:ext uri="{BB962C8B-B14F-4D97-AF65-F5344CB8AC3E}">
        <p14:creationId xmlns:p14="http://schemas.microsoft.com/office/powerpoint/2010/main" val="388200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客户场景数字驱动</a:t>
            </a:r>
            <a:endParaRPr lang="en-US" altLang="zh-CN" dirty="0"/>
          </a:p>
          <a:p>
            <a:r>
              <a:rPr lang="zh-CN" altLang="en-US" dirty="0"/>
              <a:t>私域流量转化的问题：通过产生内容的过程，直接产生收入，反哺内容体系的建设</a:t>
            </a:r>
            <a:endParaRPr lang="en-US" altLang="zh-CN" dirty="0"/>
          </a:p>
          <a:p>
            <a:r>
              <a:rPr lang="zh-CN" altLang="en-US" dirty="0"/>
              <a:t>另一种模式</a:t>
            </a:r>
            <a:endParaRPr lang="en-US" altLang="zh-CN" dirty="0"/>
          </a:p>
          <a:p>
            <a:endParaRPr lang="en-US" dirty="0"/>
          </a:p>
          <a:p>
            <a:r>
              <a:rPr lang="zh-CN" altLang="en-US" dirty="0"/>
              <a:t>内容池的具象化：金融专业</a:t>
            </a:r>
            <a:r>
              <a:rPr lang="en-US" altLang="zh-CN" dirty="0"/>
              <a:t>/</a:t>
            </a:r>
            <a:r>
              <a:rPr lang="zh-CN" altLang="en-US" dirty="0"/>
              <a:t>生活化（金融专业知识生活化：保险知识普及、金融产品如何使用）养老、健康、教育场景内容化（找一个核心，不断外扩，教育、旅游）</a:t>
            </a:r>
            <a:endParaRPr lang="en-US" altLang="zh-CN" dirty="0"/>
          </a:p>
          <a:p>
            <a:r>
              <a:rPr lang="zh-CN" altLang="en-US" dirty="0"/>
              <a:t>通过转发产生更多的营销场景</a:t>
            </a:r>
            <a:endParaRPr lang="en-US" altLang="zh-CN" dirty="0"/>
          </a:p>
          <a:p>
            <a:endParaRPr lang="en-US" altLang="zh-CN" dirty="0"/>
          </a:p>
          <a:p>
            <a:endParaRPr lang="en-US" altLang="zh-CN" dirty="0"/>
          </a:p>
          <a:p>
            <a:r>
              <a:rPr lang="zh-CN" altLang="en-US" dirty="0"/>
              <a:t>切入点的选择</a:t>
            </a:r>
            <a:endParaRPr lang="en-US" altLang="zh-CN" dirty="0"/>
          </a:p>
          <a:p>
            <a:endParaRPr lang="en-US" altLang="zh-CN" dirty="0"/>
          </a:p>
          <a:p>
            <a:r>
              <a:rPr lang="zh-CN" altLang="en-US" dirty="0"/>
              <a:t>搜索变成了推荐</a:t>
            </a:r>
            <a:endParaRPr lang="en-US" altLang="zh-CN" dirty="0"/>
          </a:p>
          <a:p>
            <a:r>
              <a:rPr lang="zh-CN" altLang="en-US" dirty="0"/>
              <a:t>一边懂用户、一边懂产品的有效匹配</a:t>
            </a:r>
            <a:endParaRPr lang="en-US" altLang="zh-CN" dirty="0"/>
          </a:p>
          <a:p>
            <a:endParaRPr lang="en-US" altLang="zh-CN" dirty="0"/>
          </a:p>
          <a:p>
            <a:r>
              <a:rPr lang="zh-CN" altLang="en-US" dirty="0"/>
              <a:t>论述过程</a:t>
            </a:r>
            <a:endParaRPr lang="en-US" altLang="zh-CN" dirty="0"/>
          </a:p>
          <a:p>
            <a:r>
              <a:rPr lang="zh-CN" altLang="en-US" dirty="0"/>
              <a:t>从资讯开始</a:t>
            </a:r>
            <a:r>
              <a:rPr lang="en-US" altLang="zh-CN" dirty="0"/>
              <a:t>-</a:t>
            </a:r>
            <a:r>
              <a:rPr lang="zh-CN" altLang="en-US" dirty="0"/>
              <a:t>低成本高频次</a:t>
            </a:r>
            <a:r>
              <a:rPr lang="en-US" altLang="zh-CN" dirty="0"/>
              <a:t>-</a:t>
            </a:r>
            <a:r>
              <a:rPr lang="zh-CN" altLang="en-US" dirty="0"/>
              <a:t>再到高成本高频次</a:t>
            </a:r>
            <a:endParaRPr lang="en-US" altLang="zh-CN" dirty="0"/>
          </a:p>
          <a:p>
            <a:r>
              <a:rPr lang="zh-CN" altLang="en-US" dirty="0"/>
              <a:t>中行线上的数字孪生</a:t>
            </a:r>
            <a:endParaRPr lang="en-US" altLang="zh-CN" dirty="0"/>
          </a:p>
          <a:p>
            <a:endParaRPr lang="en-US" altLang="zh-CN" dirty="0"/>
          </a:p>
          <a:p>
            <a:r>
              <a:rPr lang="zh-CN" altLang="en-US" dirty="0"/>
              <a:t>描述成中行自己的专属品牌，触达点变多，围绕用户，搭建一个架构</a:t>
            </a:r>
            <a:endParaRPr lang="en-US" altLang="zh-CN" dirty="0"/>
          </a:p>
          <a:p>
            <a:r>
              <a:rPr lang="zh-CN" altLang="en-US" dirty="0"/>
              <a:t>再发展业务、售卖产品，提升公司市值。</a:t>
            </a:r>
            <a:endParaRPr lang="en-US" altLang="zh-CN" dirty="0"/>
          </a:p>
          <a:p>
            <a:r>
              <a:rPr lang="zh-CN" altLang="en-US" dirty="0"/>
              <a:t>帮助客户经理于客户线上的互动</a:t>
            </a:r>
            <a:endParaRPr lang="en-US" altLang="zh-CN" dirty="0"/>
          </a:p>
          <a:p>
            <a:endParaRPr lang="en-US" altLang="zh-CN" dirty="0"/>
          </a:p>
          <a:p>
            <a:r>
              <a:rPr lang="zh-CN" altLang="en-US" dirty="0"/>
              <a:t>整体方案</a:t>
            </a:r>
            <a:endParaRPr lang="en-US" dirty="0"/>
          </a:p>
          <a:p>
            <a:r>
              <a:rPr lang="en-US" altLang="zh-CN" dirty="0"/>
              <a:t>1.</a:t>
            </a:r>
            <a:r>
              <a:rPr lang="zh-CN" altLang="en-US" dirty="0"/>
              <a:t>产品</a:t>
            </a:r>
            <a:r>
              <a:rPr lang="en-US" altLang="zh-CN" dirty="0"/>
              <a:t>+</a:t>
            </a:r>
            <a:r>
              <a:rPr lang="zh-CN" altLang="en-US" dirty="0"/>
              <a:t>机器学习</a:t>
            </a:r>
            <a:r>
              <a:rPr lang="en-US" altLang="zh-CN" dirty="0"/>
              <a:t>+</a:t>
            </a:r>
            <a:r>
              <a:rPr lang="zh-CN" altLang="en-US" dirty="0"/>
              <a:t>银行专业能力（画像的方式：头条的方式）</a:t>
            </a:r>
            <a:endParaRPr lang="en-US" altLang="zh-CN" dirty="0"/>
          </a:p>
          <a:p>
            <a:r>
              <a:rPr lang="en-US" altLang="zh-CN" dirty="0"/>
              <a:t>2.</a:t>
            </a:r>
            <a:r>
              <a:rPr lang="zh-CN" altLang="en-US" dirty="0"/>
              <a:t>通过上述方式画的更清晰，让银行业的人员更容易理解</a:t>
            </a:r>
            <a:endParaRPr lang="en-US" altLang="zh-CN" dirty="0"/>
          </a:p>
          <a:p>
            <a:r>
              <a:rPr lang="en-US" altLang="zh-CN" dirty="0"/>
              <a:t>3.</a:t>
            </a:r>
            <a:r>
              <a:rPr lang="zh-CN" altLang="en-US" dirty="0"/>
              <a:t>整理一套细化内容</a:t>
            </a:r>
            <a:endParaRPr lang="en-US" altLang="zh-CN" dirty="0"/>
          </a:p>
          <a:p>
            <a:endParaRPr lang="en-US" dirty="0"/>
          </a:p>
          <a:p>
            <a:r>
              <a:rPr lang="zh-CN" altLang="en-US" dirty="0"/>
              <a:t>为什么线上 </a:t>
            </a:r>
            <a:r>
              <a:rPr lang="en-US" altLang="zh-CN" dirty="0"/>
              <a:t>–</a:t>
            </a:r>
            <a:r>
              <a:rPr lang="zh-CN" altLang="en-US" dirty="0"/>
              <a:t>为什么内容</a:t>
            </a:r>
            <a:r>
              <a:rPr lang="en-US" altLang="zh-CN" dirty="0"/>
              <a:t>-</a:t>
            </a:r>
            <a:r>
              <a:rPr lang="zh-CN" altLang="en-US" dirty="0"/>
              <a:t>为什么人工智能 方案论证</a:t>
            </a:r>
            <a:endParaRPr lang="en-US" altLang="zh-CN" dirty="0"/>
          </a:p>
          <a:p>
            <a:r>
              <a:rPr lang="zh-CN" altLang="en-US" dirty="0"/>
              <a:t>确定方向：内容出发的</a:t>
            </a:r>
            <a:r>
              <a:rPr lang="en-US" altLang="zh-CN" dirty="0" err="1"/>
              <a:t>cess</a:t>
            </a:r>
            <a:endParaRPr lang="en-US" altLang="zh-CN" dirty="0"/>
          </a:p>
          <a:p>
            <a:r>
              <a:rPr lang="zh-CN" altLang="en-US" dirty="0"/>
              <a:t>机器学习的能力加入到方案中、关键点、关键技术、先觉条件，目标思路</a:t>
            </a:r>
            <a:endParaRPr lang="en-US" altLang="zh-CN" dirty="0"/>
          </a:p>
          <a:p>
            <a:r>
              <a:rPr lang="zh-CN" altLang="en-US" dirty="0"/>
              <a:t>形成一阶段的行动建议</a:t>
            </a:r>
            <a:endParaRPr lang="en-US" altLang="zh-CN" dirty="0"/>
          </a:p>
          <a:p>
            <a:endParaRPr lang="en-US" altLang="zh-CN" dirty="0"/>
          </a:p>
          <a:p>
            <a:r>
              <a:rPr lang="zh-CN" altLang="en-US" dirty="0"/>
              <a:t>确定第一阶段的范围。（描大蓝图，但是要细化一阶段，迈开转型的第一步）</a:t>
            </a:r>
            <a:endParaRPr lang="en-US" altLang="zh-CN" dirty="0"/>
          </a:p>
          <a:p>
            <a:endParaRPr lang="en-US" altLang="zh-CN" dirty="0"/>
          </a:p>
          <a:p>
            <a:r>
              <a:rPr lang="zh-CN" altLang="en-US" dirty="0"/>
              <a:t>后续跟个金领导汇报</a:t>
            </a:r>
            <a:endParaRPr lang="en-US" altLang="zh-CN" dirty="0"/>
          </a:p>
          <a:p>
            <a:endParaRPr lang="en-US" altLang="zh-CN" dirty="0"/>
          </a:p>
          <a:p>
            <a:r>
              <a:rPr lang="zh-CN" altLang="en-US" dirty="0"/>
              <a:t>后续再搞一个市场活动，</a:t>
            </a:r>
            <a:endParaRPr lang="en-US" altLang="zh-CN" dirty="0"/>
          </a:p>
        </p:txBody>
      </p:sp>
      <p:sp>
        <p:nvSpPr>
          <p:cNvPr id="4" name="Slide Number Placeholder 3"/>
          <p:cNvSpPr>
            <a:spLocks noGrp="1"/>
          </p:cNvSpPr>
          <p:nvPr>
            <p:ph type="sldNum" sz="quarter" idx="5"/>
          </p:nvPr>
        </p:nvSpPr>
        <p:spPr/>
        <p:txBody>
          <a:bodyPr/>
          <a:lstStyle/>
          <a:p>
            <a:fld id="{93EF054F-D96C-4445-AD87-5CB14BD10DAC}" type="slidenum">
              <a:rPr kumimoji="1" lang="zh-CN" altLang="en-US" smtClean="0"/>
              <a:t>1</a:t>
            </a:fld>
            <a:endParaRPr kumimoji="1" lang="zh-CN" altLang="en-US"/>
          </a:p>
        </p:txBody>
      </p:sp>
    </p:spTree>
    <p:extLst>
      <p:ext uri="{BB962C8B-B14F-4D97-AF65-F5344CB8AC3E}">
        <p14:creationId xmlns:p14="http://schemas.microsoft.com/office/powerpoint/2010/main" val="2816192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灯片编号占位符 3"/>
          <p:cNvSpPr>
            <a:spLocks noGrp="1"/>
          </p:cNvSpPr>
          <p:nvPr>
            <p:ph type="sldNum" sz="quarter" idx="5"/>
          </p:nvPr>
        </p:nvSpPr>
        <p:spPr/>
        <p:txBody>
          <a:bodyPr/>
          <a:lstStyle/>
          <a:p>
            <a:fld id="{D360152F-0853-0D44-BEEB-7773A0FDB5FD}" type="slidenum">
              <a:rPr kumimoji="1" lang="zh-CN" altLang="en-US" smtClean="0"/>
              <a:t>7</a:t>
            </a:fld>
            <a:endParaRPr kumimoji="1" lang="zh-CN" altLang="en-US"/>
          </a:p>
        </p:txBody>
      </p:sp>
    </p:spTree>
    <p:extLst>
      <p:ext uri="{BB962C8B-B14F-4D97-AF65-F5344CB8AC3E}">
        <p14:creationId xmlns:p14="http://schemas.microsoft.com/office/powerpoint/2010/main" val="3397355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灯片编号占位符 3"/>
          <p:cNvSpPr>
            <a:spLocks noGrp="1"/>
          </p:cNvSpPr>
          <p:nvPr>
            <p:ph type="sldNum" sz="quarter" idx="5"/>
          </p:nvPr>
        </p:nvSpPr>
        <p:spPr/>
        <p:txBody>
          <a:bodyPr/>
          <a:lstStyle/>
          <a:p>
            <a:fld id="{D360152F-0853-0D44-BEEB-7773A0FDB5FD}" type="slidenum">
              <a:rPr kumimoji="1" lang="zh-CN" altLang="en-US" smtClean="0"/>
              <a:t>8</a:t>
            </a:fld>
            <a:endParaRPr kumimoji="1" lang="zh-CN" altLang="en-US"/>
          </a:p>
        </p:txBody>
      </p:sp>
    </p:spTree>
    <p:extLst>
      <p:ext uri="{BB962C8B-B14F-4D97-AF65-F5344CB8AC3E}">
        <p14:creationId xmlns:p14="http://schemas.microsoft.com/office/powerpoint/2010/main" val="3100913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zh-CN" altLang="en-US" dirty="0"/>
          </a:p>
        </p:txBody>
      </p:sp>
      <p:sp>
        <p:nvSpPr>
          <p:cNvPr id="4" name="灯片编号占位符 3"/>
          <p:cNvSpPr>
            <a:spLocks noGrp="1"/>
          </p:cNvSpPr>
          <p:nvPr>
            <p:ph type="sldNum" sz="quarter" idx="5"/>
          </p:nvPr>
        </p:nvSpPr>
        <p:spPr/>
        <p:txBody>
          <a:bodyPr/>
          <a:lstStyle/>
          <a:p>
            <a:fld id="{D360152F-0853-0D44-BEEB-7773A0FDB5FD}" type="slidenum">
              <a:rPr kumimoji="1" lang="zh-CN" altLang="en-US" smtClean="0"/>
              <a:t>9</a:t>
            </a:fld>
            <a:endParaRPr kumimoji="1" lang="zh-CN" altLang="en-US"/>
          </a:p>
        </p:txBody>
      </p:sp>
    </p:spTree>
    <p:extLst>
      <p:ext uri="{BB962C8B-B14F-4D97-AF65-F5344CB8AC3E}">
        <p14:creationId xmlns:p14="http://schemas.microsoft.com/office/powerpoint/2010/main" val="2890801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D360152F-0853-0D44-BEEB-7773A0FDB5FD}" type="slidenum">
              <a:rPr kumimoji="1" lang="zh-CN" altLang="en-US" smtClean="0"/>
              <a:t>10</a:t>
            </a:fld>
            <a:endParaRPr kumimoji="1" lang="zh-CN" altLang="en-US"/>
          </a:p>
        </p:txBody>
      </p:sp>
    </p:spTree>
    <p:extLst>
      <p:ext uri="{BB962C8B-B14F-4D97-AF65-F5344CB8AC3E}">
        <p14:creationId xmlns:p14="http://schemas.microsoft.com/office/powerpoint/2010/main" val="1321098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jpe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1147196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2950802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27238172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正文页（自定义）">
    <p:bg>
      <p:bgPr>
        <a:solidFill>
          <a:schemeClr val="bg1"/>
        </a:solidFill>
        <a:effectLst/>
      </p:bgPr>
    </p:bg>
    <p:spTree>
      <p:nvGrpSpPr>
        <p:cNvPr id="1" name=""/>
        <p:cNvGrpSpPr/>
        <p:nvPr/>
      </p:nvGrpSpPr>
      <p:grpSpPr>
        <a:xfrm>
          <a:off x="0" y="0"/>
          <a:ext cx="0" cy="0"/>
          <a:chOff x="0" y="0"/>
          <a:chExt cx="0" cy="0"/>
        </a:xfrm>
      </p:grpSpPr>
      <p:sp>
        <p:nvSpPr>
          <p:cNvPr id="13" name="Title 28">
            <a:extLst>
              <a:ext uri="{FF2B5EF4-FFF2-40B4-BE49-F238E27FC236}">
                <a16:creationId xmlns:a16="http://schemas.microsoft.com/office/drawing/2014/main" id="{4AB685DC-6C27-6F47-8029-9AF1D05CB1D0}"/>
              </a:ext>
            </a:extLst>
          </p:cNvPr>
          <p:cNvSpPr>
            <a:spLocks noGrp="1"/>
          </p:cNvSpPr>
          <p:nvPr>
            <p:ph type="title" hasCustomPrompt="1"/>
          </p:nvPr>
        </p:nvSpPr>
        <p:spPr bwMode="gray">
          <a:xfrm>
            <a:off x="623392" y="620688"/>
            <a:ext cx="10918338" cy="521208"/>
          </a:xfrm>
          <a:prstGeom prst="rect">
            <a:avLst/>
          </a:prstGeom>
        </p:spPr>
        <p:txBody>
          <a:bodyPr wrap="square" lIns="0" tIns="0" rIns="0" bIns="0" anchor="ctr" anchorCtr="0"/>
          <a:lstStyle>
            <a:lvl1pPr marL="0" algn="l" defTabSz="1218987" rtl="0" eaLnBrk="1" latinLnBrk="0" hangingPunct="1">
              <a:lnSpc>
                <a:spcPct val="100000"/>
              </a:lnSpc>
              <a:spcBef>
                <a:spcPct val="0"/>
              </a:spcBef>
              <a:buNone/>
              <a:tabLst>
                <a:tab pos="1218987" algn="l"/>
              </a:tabLst>
              <a:defRPr lang="en-US" sz="3600" b="0" i="0" kern="1200" cap="none" spc="0" baseline="0" dirty="0">
                <a:solidFill>
                  <a:srgbClr val="505050"/>
                </a:solidFill>
                <a:latin typeface="Microsoft YaHei Light" panose="020B0502040204020203" pitchFamily="34" charset="-122"/>
                <a:ea typeface="Microsoft YaHei Light" panose="020B0502040204020203" pitchFamily="34" charset="-122"/>
                <a:cs typeface="Arial" pitchFamily="34" charset="0"/>
              </a:defRPr>
            </a:lvl1pPr>
          </a:lstStyle>
          <a:p>
            <a:r>
              <a:rPr lang="zh-CN" altLang="en-US" dirty="0"/>
              <a:t>大标题</a:t>
            </a:r>
            <a:endParaRPr lang="en-US" dirty="0"/>
          </a:p>
        </p:txBody>
      </p:sp>
      <p:sp>
        <p:nvSpPr>
          <p:cNvPr id="16" name="Slide Number Placeholder 5">
            <a:extLst>
              <a:ext uri="{FF2B5EF4-FFF2-40B4-BE49-F238E27FC236}">
                <a16:creationId xmlns:a16="http://schemas.microsoft.com/office/drawing/2014/main" id="{713AC7B6-6F2A-6A42-B22B-54C3CB03BE4D}"/>
              </a:ext>
            </a:extLst>
          </p:cNvPr>
          <p:cNvSpPr>
            <a:spLocks noGrp="1"/>
          </p:cNvSpPr>
          <p:nvPr>
            <p:ph type="sldNum" sz="quarter" idx="4"/>
          </p:nvPr>
        </p:nvSpPr>
        <p:spPr>
          <a:xfrm>
            <a:off x="11103927" y="6384371"/>
            <a:ext cx="438912" cy="155448"/>
          </a:xfrm>
          <a:prstGeom prst="rect">
            <a:avLst/>
          </a:prstGeom>
        </p:spPr>
        <p:txBody>
          <a:bodyPr vert="horz" lIns="0" tIns="0" rIns="0" bIns="0" rtlCol="0" anchor="ctr"/>
          <a:lstStyle>
            <a:lvl1pPr algn="r">
              <a:defRPr sz="10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1pPr>
          </a:lstStyle>
          <a:p>
            <a:fld id="{6D22F896-40B5-4ADD-8801-0D06FADFA095}" type="slidenum">
              <a:rPr lang="en-US" smtClean="0"/>
              <a:pPr/>
              <a:t>‹#›</a:t>
            </a:fld>
            <a:endParaRPr lang="en-US" dirty="0"/>
          </a:p>
        </p:txBody>
      </p:sp>
      <p:sp>
        <p:nvSpPr>
          <p:cNvPr id="9" name="标题 11">
            <a:extLst>
              <a:ext uri="{FF2B5EF4-FFF2-40B4-BE49-F238E27FC236}">
                <a16:creationId xmlns:a16="http://schemas.microsoft.com/office/drawing/2014/main" id="{402DF3B9-1959-6C42-8DA8-89FB6A77C6FC}"/>
              </a:ext>
            </a:extLst>
          </p:cNvPr>
          <p:cNvSpPr txBox="1">
            <a:spLocks/>
          </p:cNvSpPr>
          <p:nvPr userDrawn="1"/>
        </p:nvSpPr>
        <p:spPr>
          <a:xfrm>
            <a:off x="1271464" y="6301698"/>
            <a:ext cx="5472608" cy="418710"/>
          </a:xfrm>
          <a:prstGeom prst="rect">
            <a:avLst/>
          </a:prstGeom>
        </p:spPr>
        <p:txBody>
          <a:bodyPr/>
          <a:lstStyle>
            <a:lvl1pPr algn="l" defTabSz="914400" rtl="0" eaLnBrk="1" latinLnBrk="0" hangingPunct="1">
              <a:lnSpc>
                <a:spcPts val="8000"/>
              </a:lnSpc>
              <a:spcBef>
                <a:spcPct val="0"/>
              </a:spcBef>
              <a:buNone/>
              <a:defRPr sz="5200" b="0" i="0" kern="1200">
                <a:solidFill>
                  <a:srgbClr val="505050"/>
                </a:solidFill>
                <a:latin typeface="Microsoft YaHei" panose="020B0503020204020204" pitchFamily="34" charset="-122"/>
                <a:ea typeface="Microsoft YaHei" panose="020B0503020204020204" pitchFamily="34" charset="-122"/>
                <a:cs typeface="+mj-cs"/>
              </a:defRPr>
            </a:lvl1pPr>
          </a:lstStyle>
          <a:p>
            <a:pPr>
              <a:lnSpc>
                <a:spcPts val="1500"/>
              </a:lnSpc>
            </a:pPr>
            <a:r>
              <a:rPr kumimoji="1" lang="en" altLang="zh-CN" sz="1000" b="0" i="0" dirty="0">
                <a:solidFill>
                  <a:srgbClr val="505050"/>
                </a:solidFill>
                <a:latin typeface="+mn-lt"/>
                <a:ea typeface="Microsoft YaHei Light" panose="020B0502040204020203" pitchFamily="34" charset="-122"/>
              </a:rPr>
              <a:t>Copyright ©2019 4Paradigm All Rights Reserved</a:t>
            </a:r>
            <a:r>
              <a:rPr kumimoji="1" lang="en-US" altLang="zh-CN" sz="1000" b="0" i="0" dirty="0">
                <a:solidFill>
                  <a:srgbClr val="505050"/>
                </a:solidFill>
                <a:latin typeface="+mn-lt"/>
                <a:ea typeface="Microsoft YaHei Light" panose="020B0502040204020203" pitchFamily="34" charset="-122"/>
              </a:rPr>
              <a:t>.</a:t>
            </a:r>
            <a:endParaRPr kumimoji="1" lang="en" altLang="zh-CN" sz="1000" b="0" i="0" dirty="0">
              <a:solidFill>
                <a:srgbClr val="505050"/>
              </a:solidFill>
              <a:latin typeface="+mn-lt"/>
              <a:ea typeface="Microsoft YaHei Light" panose="020B0502040204020203" pitchFamily="34" charset="-122"/>
            </a:endParaRPr>
          </a:p>
          <a:p>
            <a:pPr>
              <a:lnSpc>
                <a:spcPts val="1500"/>
              </a:lnSpc>
            </a:pPr>
            <a:endParaRPr kumimoji="1" lang="zh-CN" altLang="en-US" sz="1000" b="0" i="0" dirty="0">
              <a:solidFill>
                <a:srgbClr val="505050"/>
              </a:solidFill>
              <a:latin typeface="+mn-lt"/>
              <a:ea typeface="Microsoft YaHei Light" panose="020B0502040204020203" pitchFamily="34" charset="-122"/>
            </a:endParaRPr>
          </a:p>
        </p:txBody>
      </p:sp>
      <p:pic>
        <p:nvPicPr>
          <p:cNvPr id="10" name="图片 9">
            <a:extLst>
              <a:ext uri="{FF2B5EF4-FFF2-40B4-BE49-F238E27FC236}">
                <a16:creationId xmlns:a16="http://schemas.microsoft.com/office/drawing/2014/main" id="{829D3A62-61E4-654B-9F84-DEA94BDA0223}"/>
              </a:ext>
            </a:extLst>
          </p:cNvPr>
          <p:cNvPicPr>
            <a:picLocks noChangeAspect="1"/>
          </p:cNvPicPr>
          <p:nvPr userDrawn="1"/>
        </p:nvPicPr>
        <p:blipFill>
          <a:blip r:embed="rId2"/>
          <a:stretch>
            <a:fillRect/>
          </a:stretch>
        </p:blipFill>
        <p:spPr>
          <a:xfrm>
            <a:off x="623888" y="6128304"/>
            <a:ext cx="592104" cy="592104"/>
          </a:xfrm>
          <a:prstGeom prst="rect">
            <a:avLst/>
          </a:prstGeom>
        </p:spPr>
      </p:pic>
    </p:spTree>
    <p:extLst>
      <p:ext uri="{BB962C8B-B14F-4D97-AF65-F5344CB8AC3E}">
        <p14:creationId xmlns:p14="http://schemas.microsoft.com/office/powerpoint/2010/main" val="12573727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封面白色线条版">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2" descr="\\Mac\Home\Graphic Tank\backgrounds 55.jpg">
            <a:extLst>
              <a:ext uri="{FF2B5EF4-FFF2-40B4-BE49-F238E27FC236}">
                <a16:creationId xmlns:a16="http://schemas.microsoft.com/office/drawing/2014/main" id="{285E246A-C31D-2441-B1FB-28C42E73882A}"/>
              </a:ext>
            </a:extLst>
          </p:cNvPr>
          <p:cNvPicPr>
            <a:picLocks noChangeAspect="1" noChangeArrowheads="1"/>
          </p:cNvPicPr>
          <p:nvPr userDrawn="1"/>
        </p:nvPicPr>
        <p:blipFill>
          <a:blip r:embed="rId3">
            <a:extLst>
              <a:ext uri="{28A0092B-C50C-407E-A947-70E740481C1C}">
                <a14:useLocalDpi xmlns:a14="http://schemas.microsoft.com/office/drawing/2010/main"/>
              </a:ext>
            </a:extLst>
          </a:blip>
          <a:srcRect/>
          <a:stretch>
            <a:fillRect/>
          </a:stretch>
        </p:blipFill>
        <p:spPr bwMode="auto">
          <a:xfrm>
            <a:off x="-3175" y="0"/>
            <a:ext cx="12266686" cy="7029400"/>
          </a:xfrm>
          <a:prstGeom prst="rect">
            <a:avLst/>
          </a:prstGeom>
          <a:noFill/>
          <a:extLst>
            <a:ext uri="{909E8E84-426E-40DD-AFC4-6F175D3DCCD1}">
              <a14:hiddenFill xmlns:a14="http://schemas.microsoft.com/office/drawing/2010/main">
                <a:solidFill>
                  <a:srgbClr val="FFFFFF"/>
                </a:solidFill>
              </a14:hiddenFill>
            </a:ext>
          </a:extLst>
        </p:spPr>
      </p:pic>
      <p:sp>
        <p:nvSpPr>
          <p:cNvPr id="12" name="标题 11">
            <a:extLst>
              <a:ext uri="{FF2B5EF4-FFF2-40B4-BE49-F238E27FC236}">
                <a16:creationId xmlns:a16="http://schemas.microsoft.com/office/drawing/2014/main" id="{FD318D70-7183-3D46-9296-90366A6AE96A}"/>
              </a:ext>
            </a:extLst>
          </p:cNvPr>
          <p:cNvSpPr>
            <a:spLocks noGrp="1"/>
          </p:cNvSpPr>
          <p:nvPr>
            <p:ph type="title" hasCustomPrompt="1"/>
          </p:nvPr>
        </p:nvSpPr>
        <p:spPr>
          <a:xfrm>
            <a:off x="634991" y="620688"/>
            <a:ext cx="5484861" cy="2808312"/>
          </a:xfrm>
          <a:prstGeom prst="rect">
            <a:avLst/>
          </a:prstGeom>
        </p:spPr>
        <p:txBody>
          <a:bodyPr/>
          <a:lstStyle>
            <a:lvl1pPr>
              <a:lnSpc>
                <a:spcPts val="7000"/>
              </a:lnSpc>
              <a:defRPr sz="5200" b="0" i="0">
                <a:solidFill>
                  <a:srgbClr val="505050"/>
                </a:solidFill>
                <a:latin typeface="Microsoft YaHei Light" panose="020B0502040204020203" pitchFamily="34" charset="-122"/>
                <a:ea typeface="Microsoft YaHei Light" panose="020B0502040204020203" pitchFamily="34" charset="-122"/>
              </a:defRPr>
            </a:lvl1pPr>
          </a:lstStyle>
          <a:p>
            <a:r>
              <a:rPr kumimoji="1" lang="zh-CN" altLang="en-US" dirty="0"/>
              <a:t>第四范式先知</a:t>
            </a:r>
            <a:br>
              <a:rPr kumimoji="1" lang="en-US" altLang="zh-CN" dirty="0"/>
            </a:br>
            <a:r>
              <a:rPr kumimoji="1" lang="en-US" altLang="zh-CN" dirty="0"/>
              <a:t>PPT</a:t>
            </a:r>
            <a:r>
              <a:rPr kumimoji="1" lang="zh-CN" altLang="en-US" dirty="0"/>
              <a:t>文档设计</a:t>
            </a:r>
            <a:br>
              <a:rPr kumimoji="1" lang="en-US" altLang="zh-CN" dirty="0"/>
            </a:br>
            <a:r>
              <a:rPr kumimoji="1" lang="zh-CN" altLang="en-US" dirty="0"/>
              <a:t>范例</a:t>
            </a:r>
          </a:p>
        </p:txBody>
      </p:sp>
      <p:sp>
        <p:nvSpPr>
          <p:cNvPr id="25" name="内容占位符 24">
            <a:extLst>
              <a:ext uri="{FF2B5EF4-FFF2-40B4-BE49-F238E27FC236}">
                <a16:creationId xmlns:a16="http://schemas.microsoft.com/office/drawing/2014/main" id="{6BC93F14-0E65-FB4B-95C2-6A59C77B78C5}"/>
              </a:ext>
            </a:extLst>
          </p:cNvPr>
          <p:cNvSpPr>
            <a:spLocks noGrp="1"/>
          </p:cNvSpPr>
          <p:nvPr>
            <p:ph sz="quarter" idx="10" hasCustomPrompt="1"/>
          </p:nvPr>
        </p:nvSpPr>
        <p:spPr>
          <a:xfrm>
            <a:off x="641675" y="4437112"/>
            <a:ext cx="5478178" cy="1080293"/>
          </a:xfrm>
          <a:prstGeom prst="rect">
            <a:avLst/>
          </a:prstGeom>
        </p:spPr>
        <p:txBody>
          <a:bodyPr/>
          <a:lstStyle>
            <a:lvl1pPr marL="0" indent="0">
              <a:buNone/>
              <a:defRPr sz="2000" b="0" i="0">
                <a:solidFill>
                  <a:srgbClr val="505050"/>
                </a:solidFill>
                <a:latin typeface="Microsoft YaHei Light" panose="020B0502040204020203" pitchFamily="34" charset="-122"/>
                <a:ea typeface="Microsoft YaHei Light" panose="020B0502040204020203" pitchFamily="34" charset="-122"/>
              </a:defRPr>
            </a:lvl1pPr>
          </a:lstStyle>
          <a:p>
            <a:r>
              <a:rPr kumimoji="1" lang="zh-CN" altLang="en-US" dirty="0"/>
              <a:t>演讲人</a:t>
            </a:r>
            <a:endParaRPr kumimoji="1" lang="en-US" altLang="zh-CN" dirty="0"/>
          </a:p>
          <a:p>
            <a:r>
              <a:rPr kumimoji="1" lang="zh-CN" altLang="en-US" dirty="0"/>
              <a:t>时间</a:t>
            </a:r>
          </a:p>
        </p:txBody>
      </p:sp>
      <p:sp>
        <p:nvSpPr>
          <p:cNvPr id="29" name="文本占位符 28">
            <a:extLst>
              <a:ext uri="{FF2B5EF4-FFF2-40B4-BE49-F238E27FC236}">
                <a16:creationId xmlns:a16="http://schemas.microsoft.com/office/drawing/2014/main" id="{CC0C3185-3521-DE42-9707-C2A0A34BFAB8}"/>
              </a:ext>
            </a:extLst>
          </p:cNvPr>
          <p:cNvSpPr>
            <a:spLocks noGrp="1"/>
          </p:cNvSpPr>
          <p:nvPr>
            <p:ph type="body" sz="quarter" idx="11" hasCustomPrompt="1"/>
          </p:nvPr>
        </p:nvSpPr>
        <p:spPr>
          <a:xfrm>
            <a:off x="8904783" y="620713"/>
            <a:ext cx="2663825" cy="647700"/>
          </a:xfrm>
          <a:prstGeom prst="rect">
            <a:avLst/>
          </a:prstGeom>
        </p:spPr>
        <p:txBody>
          <a:bodyPr/>
          <a:lstStyle>
            <a:lvl1pPr marL="0" indent="0" algn="r">
              <a:buNone/>
              <a:defRPr sz="1400" b="0" i="0">
                <a:solidFill>
                  <a:srgbClr val="00B1AD"/>
                </a:solidFill>
                <a:latin typeface="Microsoft YaHei Light" panose="020B0502040204020203" pitchFamily="34" charset="-122"/>
                <a:ea typeface="Microsoft YaHei Light" panose="020B0502040204020203" pitchFamily="34" charset="-122"/>
              </a:defRPr>
            </a:lvl1pPr>
          </a:lstStyle>
          <a:p>
            <a:r>
              <a:rPr kumimoji="1" lang="en-US" altLang="zh-CN" dirty="0"/>
              <a:t>Vol.2.4</a:t>
            </a:r>
            <a:endParaRPr kumimoji="1" lang="zh-CN" altLang="en-US" dirty="0"/>
          </a:p>
        </p:txBody>
      </p:sp>
      <p:pic>
        <p:nvPicPr>
          <p:cNvPr id="15" name="Nipic_28963177_20190521122238405089.jpg" descr="Nipic_28963177_20190521122238405089.jpg">
            <a:extLst>
              <a:ext uri="{FF2B5EF4-FFF2-40B4-BE49-F238E27FC236}">
                <a16:creationId xmlns:a16="http://schemas.microsoft.com/office/drawing/2014/main" id="{159CDD4E-0724-BF4A-9F85-9FA47B4EF9E9}"/>
              </a:ext>
            </a:extLst>
          </p:cNvPr>
          <p:cNvPicPr>
            <a:picLocks noChangeAspect="1"/>
          </p:cNvPicPr>
          <p:nvPr userDrawn="1"/>
        </p:nvPicPr>
        <p:blipFill>
          <a:blip r:embed="rId4">
            <a:alphaModFix amt="35202"/>
          </a:blip>
          <a:stretch>
            <a:fillRect/>
          </a:stretch>
        </p:blipFill>
        <p:spPr>
          <a:xfrm>
            <a:off x="-3176" y="16024"/>
            <a:ext cx="12266687" cy="7013376"/>
          </a:xfrm>
          <a:prstGeom prst="rect">
            <a:avLst/>
          </a:prstGeom>
          <a:ln w="12700">
            <a:miter lim="400000"/>
          </a:ln>
        </p:spPr>
      </p:pic>
      <p:pic>
        <p:nvPicPr>
          <p:cNvPr id="13" name="图片 13">
            <a:extLst>
              <a:ext uri="{FF2B5EF4-FFF2-40B4-BE49-F238E27FC236}">
                <a16:creationId xmlns:a16="http://schemas.microsoft.com/office/drawing/2014/main" id="{D7732F14-3CF5-0441-AFDF-FDE39E8EDB40}"/>
              </a:ext>
            </a:extLst>
          </p:cNvPr>
          <p:cNvPicPr>
            <a:picLocks noChangeAspect="1"/>
          </p:cNvPicPr>
          <p:nvPr userDrawn="1"/>
        </p:nvPicPr>
        <p:blipFill>
          <a:blip r:embed="rId5" cstate="print">
            <a:lum bright="70000" contrast="-70000"/>
            <a:extLst>
              <a:ext uri="{BEBA8EAE-BF5A-486C-A8C5-ECC9F3942E4B}">
                <a14:imgProps xmlns:a14="http://schemas.microsoft.com/office/drawing/2010/main">
                  <a14:imgLayer r:embed="rId6">
                    <a14:imgEffect>
                      <a14:colorTemperature colorTemp="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9120337" y="5297475"/>
            <a:ext cx="2459508" cy="1225180"/>
          </a:xfrm>
          <a:prstGeom prst="rect">
            <a:avLst/>
          </a:prstGeom>
          <a:noFill/>
        </p:spPr>
      </p:pic>
      <p:sp>
        <p:nvSpPr>
          <p:cNvPr id="14" name="标题 11">
            <a:extLst>
              <a:ext uri="{FF2B5EF4-FFF2-40B4-BE49-F238E27FC236}">
                <a16:creationId xmlns:a16="http://schemas.microsoft.com/office/drawing/2014/main" id="{8EC9B65B-1ADE-3243-A484-5BABEE8DB599}"/>
              </a:ext>
            </a:extLst>
          </p:cNvPr>
          <p:cNvSpPr txBox="1">
            <a:spLocks/>
          </p:cNvSpPr>
          <p:nvPr userDrawn="1"/>
        </p:nvSpPr>
        <p:spPr>
          <a:xfrm>
            <a:off x="551384" y="5805264"/>
            <a:ext cx="5472608" cy="418710"/>
          </a:xfrm>
          <a:prstGeom prst="rect">
            <a:avLst/>
          </a:prstGeom>
        </p:spPr>
        <p:txBody>
          <a:bodyPr/>
          <a:lstStyle>
            <a:lvl1pPr algn="l" defTabSz="914400" rtl="0" eaLnBrk="1" latinLnBrk="0" hangingPunct="1">
              <a:lnSpc>
                <a:spcPts val="8000"/>
              </a:lnSpc>
              <a:spcBef>
                <a:spcPct val="0"/>
              </a:spcBef>
              <a:buNone/>
              <a:defRPr sz="5200" b="0" i="0" kern="1200">
                <a:solidFill>
                  <a:srgbClr val="505050"/>
                </a:solidFill>
                <a:latin typeface="Microsoft YaHei" panose="020B0503020204020204" pitchFamily="34" charset="-122"/>
                <a:ea typeface="Microsoft YaHei" panose="020B0503020204020204" pitchFamily="34" charset="-122"/>
                <a:cs typeface="+mj-cs"/>
              </a:defRPr>
            </a:lvl1pPr>
          </a:lstStyle>
          <a:p>
            <a:pPr marL="0" marR="0" lvl="0" indent="0" algn="l" defTabSz="914400" rtl="0" eaLnBrk="1" fontAlgn="auto" latinLnBrk="0" hangingPunct="1">
              <a:lnSpc>
                <a:spcPts val="1500"/>
              </a:lnSpc>
              <a:spcBef>
                <a:spcPct val="0"/>
              </a:spcBef>
              <a:spcAft>
                <a:spcPts val="0"/>
              </a:spcAft>
              <a:buClrTx/>
              <a:buSzTx/>
              <a:buFontTx/>
              <a:buNone/>
              <a:tabLst/>
              <a:defRPr/>
            </a:pPr>
            <a:r>
              <a:rPr kumimoji="1" lang="zh-CN" altLang="en-US" sz="1000" b="0" i="0" kern="1200" dirty="0">
                <a:solidFill>
                  <a:schemeClr val="bg2"/>
                </a:solidFill>
                <a:latin typeface="Microsoft YaHei" panose="020B0503020204020204" pitchFamily="34" charset="-122"/>
                <a:ea typeface="Microsoft YaHei Light" panose="020B0502040204020203" pitchFamily="34" charset="-122"/>
                <a:cs typeface="+mj-cs"/>
              </a:rPr>
              <a:t>第四范式（北京）技术有限公司</a:t>
            </a:r>
          </a:p>
          <a:p>
            <a:pPr>
              <a:lnSpc>
                <a:spcPts val="1500"/>
              </a:lnSpc>
            </a:pPr>
            <a:r>
              <a:rPr kumimoji="1" lang="en" altLang="zh-CN" sz="1000" b="0" i="0" dirty="0">
                <a:solidFill>
                  <a:schemeClr val="bg2"/>
                </a:solidFill>
                <a:latin typeface="+mn-lt"/>
                <a:ea typeface="Microsoft YaHei Light" panose="020B0502040204020203" pitchFamily="34" charset="-122"/>
              </a:rPr>
              <a:t>Copyright ©201</a:t>
            </a:r>
            <a:r>
              <a:rPr kumimoji="1" lang="en-US" altLang="zh-CN" sz="1000" b="0" i="0" dirty="0">
                <a:solidFill>
                  <a:schemeClr val="bg2"/>
                </a:solidFill>
                <a:latin typeface="+mn-lt"/>
                <a:ea typeface="Microsoft YaHei Light" panose="020B0502040204020203" pitchFamily="34" charset="-122"/>
              </a:rPr>
              <a:t>9</a:t>
            </a:r>
            <a:r>
              <a:rPr kumimoji="1" lang="en" altLang="zh-CN" sz="1000" b="0" i="0" dirty="0">
                <a:solidFill>
                  <a:schemeClr val="bg2"/>
                </a:solidFill>
                <a:latin typeface="+mn-lt"/>
                <a:ea typeface="Microsoft YaHei Light" panose="020B0502040204020203" pitchFamily="34" charset="-122"/>
              </a:rPr>
              <a:t> 4Paradigm All Rights Reserved</a:t>
            </a:r>
            <a:r>
              <a:rPr kumimoji="1" lang="en-US" altLang="zh-CN" sz="1000" b="0" i="0" dirty="0">
                <a:solidFill>
                  <a:schemeClr val="bg2"/>
                </a:solidFill>
                <a:latin typeface="+mn-lt"/>
                <a:ea typeface="Microsoft YaHei Light" panose="020B0502040204020203" pitchFamily="34" charset="-122"/>
              </a:rPr>
              <a:t>.</a:t>
            </a:r>
            <a:endParaRPr kumimoji="1" lang="en" altLang="zh-CN" sz="1000" b="0" i="0" dirty="0">
              <a:solidFill>
                <a:schemeClr val="bg2"/>
              </a:solidFill>
              <a:latin typeface="+mn-lt"/>
              <a:ea typeface="Microsoft YaHei Light" panose="020B0502040204020203" pitchFamily="34" charset="-122"/>
            </a:endParaRPr>
          </a:p>
          <a:p>
            <a:pPr>
              <a:lnSpc>
                <a:spcPts val="1500"/>
              </a:lnSpc>
            </a:pPr>
            <a:endParaRPr kumimoji="1" lang="zh-CN" altLang="en-US" sz="1000" b="0" i="0" dirty="0">
              <a:solidFill>
                <a:schemeClr val="bg2"/>
              </a:solidFill>
              <a:latin typeface="+mn-lt"/>
              <a:ea typeface="Microsoft YaHei Light" panose="020B0502040204020203" pitchFamily="34" charset="-122"/>
            </a:endParaRPr>
          </a:p>
        </p:txBody>
      </p:sp>
    </p:spTree>
    <p:extLst>
      <p:ext uri="{BB962C8B-B14F-4D97-AF65-F5344CB8AC3E}">
        <p14:creationId xmlns:p14="http://schemas.microsoft.com/office/powerpoint/2010/main" val="1525217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正文页（双文本）">
    <p:bg>
      <p:bgPr>
        <a:solidFill>
          <a:schemeClr val="bg1"/>
        </a:solidFill>
        <a:effectLst/>
      </p:bgPr>
    </p:bg>
    <p:spTree>
      <p:nvGrpSpPr>
        <p:cNvPr id="1" name=""/>
        <p:cNvGrpSpPr/>
        <p:nvPr/>
      </p:nvGrpSpPr>
      <p:grpSpPr>
        <a:xfrm>
          <a:off x="0" y="0"/>
          <a:ext cx="0" cy="0"/>
          <a:chOff x="0" y="0"/>
          <a:chExt cx="0" cy="0"/>
        </a:xfrm>
      </p:grpSpPr>
      <p:sp>
        <p:nvSpPr>
          <p:cNvPr id="13" name="Title 28"/>
          <p:cNvSpPr>
            <a:spLocks noGrp="1"/>
          </p:cNvSpPr>
          <p:nvPr>
            <p:ph type="title" hasCustomPrompt="1"/>
          </p:nvPr>
        </p:nvSpPr>
        <p:spPr bwMode="gray">
          <a:xfrm>
            <a:off x="623392" y="620688"/>
            <a:ext cx="10918338" cy="521208"/>
          </a:xfrm>
          <a:prstGeom prst="rect">
            <a:avLst/>
          </a:prstGeom>
        </p:spPr>
        <p:txBody>
          <a:bodyPr wrap="square" lIns="0" tIns="0" rIns="0" bIns="0" anchor="ctr" anchorCtr="0"/>
          <a:lstStyle>
            <a:lvl1pPr marL="0" algn="l" defTabSz="1218565" rtl="0" eaLnBrk="1" latinLnBrk="0" hangingPunct="1">
              <a:lnSpc>
                <a:spcPct val="100000"/>
              </a:lnSpc>
              <a:spcBef>
                <a:spcPct val="0"/>
              </a:spcBef>
              <a:buNone/>
              <a:tabLst>
                <a:tab pos="1218565" algn="l"/>
              </a:tabLst>
              <a:defRPr lang="en-US" sz="3600" b="0" i="0" kern="1200" cap="none" spc="0" baseline="0" dirty="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1pPr>
          </a:lstStyle>
          <a:p>
            <a:r>
              <a:rPr lang="zh-CN" altLang="en-US" dirty="0"/>
              <a:t>大标题</a:t>
            </a:r>
            <a:endParaRPr lang="en-US" dirty="0"/>
          </a:p>
        </p:txBody>
      </p:sp>
      <p:sp>
        <p:nvSpPr>
          <p:cNvPr id="7" name="Content Placeholder 2"/>
          <p:cNvSpPr>
            <a:spLocks noGrp="1"/>
          </p:cNvSpPr>
          <p:nvPr>
            <p:ph sz="half" idx="19" hasCustomPrompt="1"/>
          </p:nvPr>
        </p:nvSpPr>
        <p:spPr bwMode="gray">
          <a:xfrm>
            <a:off x="623392" y="1628800"/>
            <a:ext cx="5256583" cy="4608488"/>
          </a:xfrm>
          <a:prstGeom prst="rect">
            <a:avLst/>
          </a:prstGeom>
        </p:spPr>
        <p:txBody>
          <a:bodyPr lIns="0" tIns="0" rIns="0" bIns="0"/>
          <a:lstStyle>
            <a:lvl1pPr marL="171450" indent="-171450">
              <a:lnSpc>
                <a:spcPct val="90000"/>
              </a:lnSpc>
              <a:spcBef>
                <a:spcPts val="500"/>
              </a:spcBef>
              <a:buClrTx/>
              <a:buFont typeface="Arial" panose="020B0604020202020204" pitchFamily="34" charset="0"/>
              <a:buChar char="•"/>
              <a:defRPr sz="24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1pPr>
            <a:lvl2pPr marL="609600" indent="-228600">
              <a:lnSpc>
                <a:spcPct val="90000"/>
              </a:lnSpc>
              <a:spcBef>
                <a:spcPts val="500"/>
              </a:spcBef>
              <a:buClrTx/>
              <a:buFont typeface="Arial" panose="020B0604020202020204" pitchFamily="34" charset="0"/>
              <a:buChar char="–"/>
              <a:defRPr sz="20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2pPr>
            <a:lvl3pPr marL="835660" indent="-150495">
              <a:lnSpc>
                <a:spcPct val="90000"/>
              </a:lnSpc>
              <a:spcBef>
                <a:spcPts val="500"/>
              </a:spcBef>
              <a:buClrTx/>
              <a:buFont typeface="Arial" panose="020B0604020202020204" pitchFamily="34" charset="0"/>
              <a:buChar char="-"/>
              <a:defRPr sz="18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3pPr>
            <a:lvl4pPr marL="1146810" indent="-156845">
              <a:lnSpc>
                <a:spcPct val="90000"/>
              </a:lnSpc>
              <a:spcBef>
                <a:spcPts val="500"/>
              </a:spcBef>
              <a:buClrTx/>
              <a:buFont typeface="Arial" panose="020B0604020202020204" pitchFamily="34" charset="0"/>
              <a:buChar char="-"/>
              <a:defRPr sz="16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4pPr>
            <a:lvl5pPr marL="1445260" indent="-150495">
              <a:lnSpc>
                <a:spcPct val="90000"/>
              </a:lnSpc>
              <a:spcBef>
                <a:spcPts val="500"/>
              </a:spcBef>
              <a:buClrTx/>
              <a:buFont typeface="Arial" panose="020B0604020202020204" pitchFamily="34" charset="0"/>
              <a:buChar char="-"/>
              <a:defRPr sz="14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5pPr>
            <a:lvl6pPr>
              <a:defRPr sz="2400"/>
            </a:lvl6pPr>
            <a:lvl7pPr>
              <a:defRPr sz="2400"/>
            </a:lvl7pPr>
            <a:lvl8pPr>
              <a:defRPr sz="2400"/>
            </a:lvl8pPr>
            <a:lvl9pPr>
              <a:defRPr sz="2400"/>
            </a:lvl9pPr>
          </a:lstStyle>
          <a:p>
            <a:pPr lvl="0"/>
            <a:r>
              <a:rPr lang="zh-CN" altLang="en-US" dirty="0"/>
              <a:t>一级标题</a:t>
            </a:r>
            <a:endParaRPr lang="en-US" dirty="0"/>
          </a:p>
          <a:p>
            <a:pPr lvl="1"/>
            <a:r>
              <a:rPr lang="zh-CN" altLang="en-US" dirty="0"/>
              <a:t>二级标题</a:t>
            </a:r>
            <a:endParaRPr lang="en-US" altLang="zh-CN" dirty="0"/>
          </a:p>
          <a:p>
            <a:pPr lvl="2"/>
            <a:r>
              <a:rPr lang="zh-CN" altLang="en-US" dirty="0"/>
              <a:t>三级标题</a:t>
            </a:r>
            <a:endParaRPr lang="en-US" altLang="zh-CN" dirty="0"/>
          </a:p>
          <a:p>
            <a:pPr lvl="3"/>
            <a:r>
              <a:rPr lang="zh-CN" altLang="en-US" dirty="0"/>
              <a:t>四级标题</a:t>
            </a:r>
            <a:endParaRPr lang="en-US" altLang="zh-CN" dirty="0"/>
          </a:p>
          <a:p>
            <a:pPr lvl="4"/>
            <a:r>
              <a:rPr lang="zh-CN" altLang="en-US" dirty="0"/>
              <a:t>五级标题</a:t>
            </a:r>
            <a:endParaRPr lang="en-US" dirty="0"/>
          </a:p>
        </p:txBody>
      </p:sp>
      <p:sp>
        <p:nvSpPr>
          <p:cNvPr id="6" name="Content Placeholder 2"/>
          <p:cNvSpPr>
            <a:spLocks noGrp="1"/>
          </p:cNvSpPr>
          <p:nvPr>
            <p:ph sz="half" idx="20" hasCustomPrompt="1"/>
          </p:nvPr>
        </p:nvSpPr>
        <p:spPr bwMode="gray">
          <a:xfrm>
            <a:off x="6312024" y="1628800"/>
            <a:ext cx="5178467" cy="4608488"/>
          </a:xfrm>
          <a:prstGeom prst="rect">
            <a:avLst/>
          </a:prstGeom>
        </p:spPr>
        <p:txBody>
          <a:bodyPr lIns="0" tIns="0" rIns="0" bIns="0"/>
          <a:lstStyle>
            <a:lvl1pPr marL="171450" indent="-171450">
              <a:lnSpc>
                <a:spcPct val="90000"/>
              </a:lnSpc>
              <a:spcBef>
                <a:spcPts val="500"/>
              </a:spcBef>
              <a:buClrTx/>
              <a:buFont typeface="Arial" panose="020B0604020202020204" pitchFamily="34" charset="0"/>
              <a:buChar char="•"/>
              <a:defRPr sz="24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1pPr>
            <a:lvl2pPr marL="609600" indent="-228600">
              <a:lnSpc>
                <a:spcPct val="90000"/>
              </a:lnSpc>
              <a:spcBef>
                <a:spcPts val="500"/>
              </a:spcBef>
              <a:buClrTx/>
              <a:buFont typeface="Arial" panose="020B0604020202020204" pitchFamily="34" charset="0"/>
              <a:buChar char="–"/>
              <a:defRPr sz="20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2pPr>
            <a:lvl3pPr marL="835660" indent="-150495">
              <a:lnSpc>
                <a:spcPct val="90000"/>
              </a:lnSpc>
              <a:spcBef>
                <a:spcPts val="500"/>
              </a:spcBef>
              <a:buClrTx/>
              <a:buFont typeface="Arial" panose="020B0604020202020204" pitchFamily="34" charset="0"/>
              <a:buChar char="-"/>
              <a:defRPr sz="18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3pPr>
            <a:lvl4pPr marL="1146810" indent="-156845">
              <a:lnSpc>
                <a:spcPct val="90000"/>
              </a:lnSpc>
              <a:spcBef>
                <a:spcPts val="500"/>
              </a:spcBef>
              <a:buClrTx/>
              <a:buFont typeface="Arial" panose="020B0604020202020204" pitchFamily="34" charset="0"/>
              <a:buChar char="-"/>
              <a:defRPr sz="16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4pPr>
            <a:lvl5pPr marL="1445260" indent="-150495">
              <a:lnSpc>
                <a:spcPct val="90000"/>
              </a:lnSpc>
              <a:spcBef>
                <a:spcPts val="500"/>
              </a:spcBef>
              <a:buClrTx/>
              <a:buFont typeface="Arial" panose="020B0604020202020204" pitchFamily="34" charset="0"/>
              <a:buChar char="-"/>
              <a:defRPr sz="1400" b="0" i="0">
                <a:solidFill>
                  <a:srgbClr val="505050"/>
                </a:solidFill>
                <a:latin typeface="Microsoft YaHei Light" panose="020B0502040204020203" pitchFamily="34" charset="-122"/>
                <a:ea typeface="Microsoft YaHei Light" panose="020B0502040204020203" pitchFamily="34" charset="-122"/>
                <a:cs typeface="Arial" panose="020B0604020202020204" pitchFamily="34" charset="0"/>
              </a:defRPr>
            </a:lvl5pPr>
            <a:lvl6pPr>
              <a:defRPr sz="2400"/>
            </a:lvl6pPr>
            <a:lvl7pPr>
              <a:defRPr sz="2400"/>
            </a:lvl7pPr>
            <a:lvl8pPr>
              <a:defRPr sz="2400"/>
            </a:lvl8pPr>
            <a:lvl9pPr>
              <a:defRPr sz="2400"/>
            </a:lvl9pPr>
          </a:lstStyle>
          <a:p>
            <a:pPr lvl="0"/>
            <a:r>
              <a:rPr lang="zh-CN" altLang="en-US" dirty="0"/>
              <a:t>一级标题</a:t>
            </a:r>
            <a:endParaRPr lang="en-US" dirty="0"/>
          </a:p>
          <a:p>
            <a:pPr lvl="1"/>
            <a:r>
              <a:rPr lang="zh-CN" altLang="en-US" dirty="0"/>
              <a:t>二级标题</a:t>
            </a:r>
            <a:endParaRPr lang="en-US" altLang="zh-CN" dirty="0"/>
          </a:p>
          <a:p>
            <a:pPr lvl="2"/>
            <a:r>
              <a:rPr lang="zh-CN" altLang="en-US" dirty="0"/>
              <a:t>三级标题</a:t>
            </a:r>
            <a:endParaRPr lang="en-US" altLang="zh-CN" dirty="0"/>
          </a:p>
          <a:p>
            <a:pPr lvl="3"/>
            <a:r>
              <a:rPr lang="zh-CN" altLang="en-US" dirty="0"/>
              <a:t>四级标题</a:t>
            </a:r>
            <a:endParaRPr lang="en-US" altLang="zh-CN" dirty="0"/>
          </a:p>
          <a:p>
            <a:pPr lvl="4"/>
            <a:r>
              <a:rPr lang="zh-CN" altLang="en-US" dirty="0"/>
              <a:t>五级标题</a:t>
            </a:r>
            <a:endParaRPr lang="en-US" dirty="0"/>
          </a:p>
        </p:txBody>
      </p:sp>
      <p:sp>
        <p:nvSpPr>
          <p:cNvPr id="9" name="标题 11"/>
          <p:cNvSpPr txBox="1"/>
          <p:nvPr userDrawn="1"/>
        </p:nvSpPr>
        <p:spPr>
          <a:xfrm>
            <a:off x="1271464" y="6301698"/>
            <a:ext cx="5472608" cy="418710"/>
          </a:xfrm>
          <a:prstGeom prst="rect">
            <a:avLst/>
          </a:prstGeom>
        </p:spPr>
        <p:txBody>
          <a:bodyPr/>
          <a:lstStyle>
            <a:lvl1pPr algn="l" defTabSz="914400" rtl="0" eaLnBrk="1" latinLnBrk="0" hangingPunct="1">
              <a:lnSpc>
                <a:spcPts val="8000"/>
              </a:lnSpc>
              <a:spcBef>
                <a:spcPct val="0"/>
              </a:spcBef>
              <a:buNone/>
              <a:defRPr sz="5200" b="0" i="0" kern="1200">
                <a:solidFill>
                  <a:srgbClr val="505050"/>
                </a:solidFill>
                <a:latin typeface="微软雅黑" panose="020B0503020204020204" pitchFamily="34" charset="-122"/>
                <a:ea typeface="微软雅黑" panose="020B0503020204020204" pitchFamily="34" charset="-122"/>
                <a:cs typeface="+mj-cs"/>
              </a:defRPr>
            </a:lvl1pPr>
          </a:lstStyle>
          <a:p>
            <a:pPr>
              <a:lnSpc>
                <a:spcPts val="1500"/>
              </a:lnSpc>
            </a:pPr>
            <a:r>
              <a:rPr kumimoji="1" lang="en-GB" altLang="zh-CN" sz="1000" b="0" i="0" dirty="0">
                <a:solidFill>
                  <a:srgbClr val="505050"/>
                </a:solidFill>
                <a:latin typeface="+mn-lt"/>
                <a:ea typeface="Microsoft YaHei Light" panose="020B0502040204020203" pitchFamily="34" charset="-122"/>
              </a:rPr>
              <a:t>Copyright ©201</a:t>
            </a:r>
            <a:r>
              <a:rPr kumimoji="1" lang="en-US" altLang="zh-CN" sz="1000" b="0" i="0" dirty="0">
                <a:solidFill>
                  <a:srgbClr val="505050"/>
                </a:solidFill>
                <a:latin typeface="+mn-lt"/>
                <a:ea typeface="Microsoft YaHei Light" panose="020B0502040204020203" pitchFamily="34" charset="-122"/>
              </a:rPr>
              <a:t>8</a:t>
            </a:r>
            <a:r>
              <a:rPr kumimoji="1" lang="en-GB" altLang="zh-CN" sz="1000" b="0" i="0" dirty="0">
                <a:solidFill>
                  <a:srgbClr val="505050"/>
                </a:solidFill>
                <a:latin typeface="+mn-lt"/>
                <a:ea typeface="Microsoft YaHei Light" panose="020B0502040204020203" pitchFamily="34" charset="-122"/>
              </a:rPr>
              <a:t> 4Paradigm All Rights Reserved</a:t>
            </a:r>
            <a:r>
              <a:rPr kumimoji="1" lang="en-US" altLang="zh-CN" sz="1000" b="0" i="0" dirty="0">
                <a:solidFill>
                  <a:srgbClr val="505050"/>
                </a:solidFill>
                <a:latin typeface="+mn-lt"/>
                <a:ea typeface="Microsoft YaHei Light" panose="020B0502040204020203" pitchFamily="34" charset="-122"/>
              </a:rPr>
              <a:t>.</a:t>
            </a:r>
            <a:endParaRPr kumimoji="1" lang="en-GB" altLang="zh-CN" sz="1000" b="0" i="0" dirty="0">
              <a:solidFill>
                <a:srgbClr val="505050"/>
              </a:solidFill>
              <a:latin typeface="+mn-lt"/>
              <a:ea typeface="Microsoft YaHei Light" panose="020B0502040204020203" pitchFamily="34" charset="-122"/>
            </a:endParaRPr>
          </a:p>
          <a:p>
            <a:pPr>
              <a:lnSpc>
                <a:spcPts val="1500"/>
              </a:lnSpc>
            </a:pPr>
            <a:endParaRPr kumimoji="1" lang="zh-CN" altLang="en-US" sz="1000" b="0" i="0" dirty="0">
              <a:solidFill>
                <a:srgbClr val="505050"/>
              </a:solidFill>
              <a:latin typeface="+mn-lt"/>
              <a:ea typeface="Microsoft YaHei Light" panose="020B0502040204020203" pitchFamily="34" charset="-122"/>
            </a:endParaRPr>
          </a:p>
        </p:txBody>
      </p:sp>
      <p:pic>
        <p:nvPicPr>
          <p:cNvPr id="10" name="图片 9"/>
          <p:cNvPicPr>
            <a:picLocks noChangeAspect="1"/>
          </p:cNvPicPr>
          <p:nvPr userDrawn="1"/>
        </p:nvPicPr>
        <p:blipFill>
          <a:blip r:embed="rId2"/>
          <a:stretch>
            <a:fillRect/>
          </a:stretch>
        </p:blipFill>
        <p:spPr>
          <a:xfrm>
            <a:off x="623888" y="6128304"/>
            <a:ext cx="592104" cy="592104"/>
          </a:xfrm>
          <a:prstGeom prst="rect">
            <a:avLst/>
          </a:prstGeom>
        </p:spPr>
      </p:pic>
    </p:spTree>
    <p:extLst>
      <p:ext uri="{BB962C8B-B14F-4D97-AF65-F5344CB8AC3E}">
        <p14:creationId xmlns:p14="http://schemas.microsoft.com/office/powerpoint/2010/main" val="3716849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蓝绿色版-全图">
    <p:bg>
      <p:bgPr>
        <a:solidFill>
          <a:schemeClr val="bg1"/>
        </a:solidFill>
        <a:effectLst/>
      </p:bgPr>
    </p:bg>
    <p:spTree>
      <p:nvGrpSpPr>
        <p:cNvPr id="1" name=""/>
        <p:cNvGrpSpPr/>
        <p:nvPr/>
      </p:nvGrpSpPr>
      <p:grpSpPr>
        <a:xfrm>
          <a:off x="0" y="0"/>
          <a:ext cx="0" cy="0"/>
          <a:chOff x="0" y="0"/>
          <a:chExt cx="0" cy="0"/>
        </a:xfrm>
      </p:grpSpPr>
      <p:sp>
        <p:nvSpPr>
          <p:cNvPr id="21" name="Slide Number Placeholder 5">
            <a:extLst>
              <a:ext uri="{FF2B5EF4-FFF2-40B4-BE49-F238E27FC236}">
                <a16:creationId xmlns:a16="http://schemas.microsoft.com/office/drawing/2014/main" id="{DD4CF000-F39C-0749-8BFE-573082BDF200}"/>
              </a:ext>
            </a:extLst>
          </p:cNvPr>
          <p:cNvSpPr>
            <a:spLocks noGrp="1"/>
          </p:cNvSpPr>
          <p:nvPr>
            <p:ph type="sldNum" sz="quarter" idx="4"/>
          </p:nvPr>
        </p:nvSpPr>
        <p:spPr>
          <a:xfrm>
            <a:off x="11208568" y="6223975"/>
            <a:ext cx="438912" cy="155448"/>
          </a:xfrm>
          <a:prstGeom prst="rect">
            <a:avLst/>
          </a:prstGeom>
        </p:spPr>
        <p:txBody>
          <a:bodyPr vert="horz" lIns="0" tIns="0" rIns="0" bIns="0" rtlCol="0" anchor="ctr"/>
          <a:lstStyle>
            <a:lvl1pPr algn="ctr">
              <a:defRPr sz="1000" b="0" i="0">
                <a:solidFill>
                  <a:srgbClr val="21909D"/>
                </a:solidFill>
                <a:latin typeface="Microsoft YaHei Light" panose="020B0502040204020203" pitchFamily="34" charset="-122"/>
                <a:ea typeface="Microsoft YaHei Light" panose="020B0502040204020203" pitchFamily="34" charset="-122"/>
                <a:cs typeface="Arial" panose="020B0604020202020204" pitchFamily="34" charset="0"/>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1152660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蓝绿色版-全图">
    <p:bg>
      <p:bgPr>
        <a:solidFill>
          <a:schemeClr val="bg1"/>
        </a:solidFill>
        <a:effectLst/>
      </p:bgPr>
    </p:bg>
    <p:spTree>
      <p:nvGrpSpPr>
        <p:cNvPr id="1" name=""/>
        <p:cNvGrpSpPr/>
        <p:nvPr/>
      </p:nvGrpSpPr>
      <p:grpSpPr>
        <a:xfrm>
          <a:off x="0" y="0"/>
          <a:ext cx="0" cy="0"/>
          <a:chOff x="0" y="0"/>
          <a:chExt cx="0" cy="0"/>
        </a:xfrm>
      </p:grpSpPr>
      <p:sp>
        <p:nvSpPr>
          <p:cNvPr id="20" name="矩形 19">
            <a:extLst>
              <a:ext uri="{FF2B5EF4-FFF2-40B4-BE49-F238E27FC236}">
                <a16:creationId xmlns:a16="http://schemas.microsoft.com/office/drawing/2014/main" id="{1EAA4D0C-7895-6A41-8B1F-F8E1D97D6F05}"/>
              </a:ext>
            </a:extLst>
          </p:cNvPr>
          <p:cNvSpPr/>
          <p:nvPr userDrawn="1"/>
        </p:nvSpPr>
        <p:spPr>
          <a:xfrm>
            <a:off x="0" y="6755642"/>
            <a:ext cx="12192000" cy="102359"/>
          </a:xfrm>
          <a:prstGeom prst="rect">
            <a:avLst/>
          </a:prstGeom>
          <a:solidFill>
            <a:srgbClr val="309F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800"/>
          </a:p>
        </p:txBody>
      </p:sp>
      <p:sp>
        <p:nvSpPr>
          <p:cNvPr id="23" name="文本占位符 22">
            <a:extLst>
              <a:ext uri="{FF2B5EF4-FFF2-40B4-BE49-F238E27FC236}">
                <a16:creationId xmlns:a16="http://schemas.microsoft.com/office/drawing/2014/main" id="{DF4FBED3-C95E-234A-9729-6A1396A034C9}"/>
              </a:ext>
            </a:extLst>
          </p:cNvPr>
          <p:cNvSpPr>
            <a:spLocks noGrp="1"/>
          </p:cNvSpPr>
          <p:nvPr>
            <p:ph type="body" sz="quarter" idx="10"/>
          </p:nvPr>
        </p:nvSpPr>
        <p:spPr>
          <a:xfrm>
            <a:off x="598489" y="620689"/>
            <a:ext cx="5426075" cy="701675"/>
          </a:xfrm>
          <a:prstGeom prst="rect">
            <a:avLst/>
          </a:prstGeom>
        </p:spPr>
        <p:txBody>
          <a:bodyPr/>
          <a:lstStyle>
            <a:lvl1pPr marL="0" indent="0" algn="l" defTabSz="914377" rtl="0" eaLnBrk="1" latinLnBrk="0" hangingPunct="1">
              <a:buNone/>
              <a:defRPr kumimoji="1" lang="zh-CN" altLang="en-US" sz="2800" b="1" kern="1200" dirty="0">
                <a:solidFill>
                  <a:srgbClr val="199FA8"/>
                </a:solidFill>
                <a:latin typeface="微软雅黑 Light" panose="020B0502040204020203" pitchFamily="34" charset="-122"/>
                <a:ea typeface="微软雅黑 Light" panose="020B0502040204020203" pitchFamily="34" charset="-122"/>
                <a:cs typeface="+mn-cs"/>
              </a:defRPr>
            </a:lvl1pPr>
          </a:lstStyle>
          <a:p>
            <a:r>
              <a:rPr kumimoji="1" lang="zh-CN" altLang="en-US" dirty="0"/>
              <a:t>编辑母版文本样式</a:t>
            </a:r>
          </a:p>
        </p:txBody>
      </p:sp>
      <p:sp>
        <p:nvSpPr>
          <p:cNvPr id="29" name="文本占位符 26">
            <a:extLst>
              <a:ext uri="{FF2B5EF4-FFF2-40B4-BE49-F238E27FC236}">
                <a16:creationId xmlns:a16="http://schemas.microsoft.com/office/drawing/2014/main" id="{78E1315A-F22A-6344-94D7-F4616614D367}"/>
              </a:ext>
            </a:extLst>
          </p:cNvPr>
          <p:cNvSpPr>
            <a:spLocks noGrp="1"/>
          </p:cNvSpPr>
          <p:nvPr>
            <p:ph type="body" sz="quarter" idx="14"/>
          </p:nvPr>
        </p:nvSpPr>
        <p:spPr>
          <a:xfrm>
            <a:off x="580550" y="6194060"/>
            <a:ext cx="2462212" cy="194019"/>
          </a:xfrm>
          <a:prstGeom prst="rect">
            <a:avLst/>
          </a:prstGeom>
        </p:spPr>
        <p:txBody>
          <a:bodyPr/>
          <a:lstStyle>
            <a:lvl1pPr marL="0" indent="0">
              <a:buNone/>
              <a:defRPr lang="zh-CN" altLang="en-US" sz="1000" kern="1200" dirty="0" smtClean="0">
                <a:solidFill>
                  <a:srgbClr val="309FA9"/>
                </a:solidFill>
                <a:latin typeface="Microsoft YaHei Light" panose="020B0503020204020204" pitchFamily="34" charset="-122"/>
                <a:ea typeface="Microsoft YaHei Light" panose="020B0503020204020204" pitchFamily="34" charset="-122"/>
                <a:cs typeface="+mn-cs"/>
              </a:defRPr>
            </a:lvl1pPr>
          </a:lstStyle>
          <a:p>
            <a:r>
              <a:rPr kumimoji="1" lang="zh-CN" altLang="en-US" dirty="0"/>
              <a:t>编辑母版文本样式
</a:t>
            </a:r>
          </a:p>
        </p:txBody>
      </p:sp>
      <p:sp>
        <p:nvSpPr>
          <p:cNvPr id="38" name="标题 11">
            <a:extLst>
              <a:ext uri="{FF2B5EF4-FFF2-40B4-BE49-F238E27FC236}">
                <a16:creationId xmlns:a16="http://schemas.microsoft.com/office/drawing/2014/main" id="{B59C1933-FF61-B749-BC48-1BE3BCE437D4}"/>
              </a:ext>
            </a:extLst>
          </p:cNvPr>
          <p:cNvSpPr txBox="1">
            <a:spLocks/>
          </p:cNvSpPr>
          <p:nvPr userDrawn="1"/>
        </p:nvSpPr>
        <p:spPr>
          <a:xfrm>
            <a:off x="559072" y="6352950"/>
            <a:ext cx="5472608" cy="285985"/>
          </a:xfrm>
          <a:prstGeom prst="rect">
            <a:avLst/>
          </a:prstGeom>
        </p:spPr>
        <p:txBody>
          <a:bodyPr/>
          <a:lstStyle>
            <a:lvl1pPr algn="l" defTabSz="914400" rtl="0" eaLnBrk="1" latinLnBrk="0" hangingPunct="1">
              <a:lnSpc>
                <a:spcPts val="8000"/>
              </a:lnSpc>
              <a:spcBef>
                <a:spcPct val="0"/>
              </a:spcBef>
              <a:buNone/>
              <a:defRPr sz="5200" b="0" i="0" kern="1200">
                <a:solidFill>
                  <a:srgbClr val="505050"/>
                </a:solidFill>
                <a:latin typeface="Microsoft YaHei" panose="020B0503020204020204" pitchFamily="34" charset="-122"/>
                <a:ea typeface="Microsoft YaHei" panose="020B0503020204020204" pitchFamily="34" charset="-122"/>
                <a:cs typeface="+mj-cs"/>
              </a:defRPr>
            </a:lvl1pPr>
          </a:lstStyle>
          <a:p>
            <a:pPr>
              <a:lnSpc>
                <a:spcPts val="1500"/>
              </a:lnSpc>
            </a:pPr>
            <a:r>
              <a:rPr kumimoji="1" lang="en" altLang="zh-CN" sz="800" b="0" i="0" dirty="0">
                <a:solidFill>
                  <a:srgbClr val="21909D"/>
                </a:solidFill>
                <a:latin typeface="+mn-lt"/>
                <a:ea typeface="Microsoft YaHei Light" panose="020B0502040204020203" pitchFamily="34" charset="-122"/>
              </a:rPr>
              <a:t>Copyright ©201</a:t>
            </a:r>
            <a:r>
              <a:rPr kumimoji="1" lang="en-US" altLang="zh-CN" sz="800" b="0" i="0" dirty="0">
                <a:solidFill>
                  <a:srgbClr val="21909D"/>
                </a:solidFill>
                <a:latin typeface="+mn-lt"/>
                <a:ea typeface="Microsoft YaHei Light" panose="020B0502040204020203" pitchFamily="34" charset="-122"/>
              </a:rPr>
              <a:t>8</a:t>
            </a:r>
            <a:r>
              <a:rPr kumimoji="1" lang="en" altLang="zh-CN" sz="800" b="0" i="0" dirty="0">
                <a:solidFill>
                  <a:srgbClr val="21909D"/>
                </a:solidFill>
                <a:latin typeface="+mn-lt"/>
                <a:ea typeface="Microsoft YaHei Light" panose="020B0502040204020203" pitchFamily="34" charset="-122"/>
              </a:rPr>
              <a:t> 4Paradigm All Rights Reserved</a:t>
            </a:r>
            <a:r>
              <a:rPr kumimoji="1" lang="en-US" altLang="zh-CN" sz="800" b="0" i="0" dirty="0">
                <a:solidFill>
                  <a:srgbClr val="21909D"/>
                </a:solidFill>
                <a:latin typeface="+mn-lt"/>
                <a:ea typeface="Microsoft YaHei Light" panose="020B0502040204020203" pitchFamily="34" charset="-122"/>
              </a:rPr>
              <a:t>.</a:t>
            </a:r>
            <a:endParaRPr kumimoji="1" lang="en" altLang="zh-CN" sz="800" b="0" i="0" dirty="0">
              <a:solidFill>
                <a:srgbClr val="21909D"/>
              </a:solidFill>
              <a:latin typeface="+mn-lt"/>
              <a:ea typeface="Microsoft YaHei Light" panose="020B0502040204020203" pitchFamily="34" charset="-122"/>
            </a:endParaRPr>
          </a:p>
          <a:p>
            <a:pPr>
              <a:lnSpc>
                <a:spcPts val="1500"/>
              </a:lnSpc>
            </a:pPr>
            <a:endParaRPr kumimoji="1" lang="zh-CN" altLang="en-US" sz="800" b="0" i="0" dirty="0">
              <a:solidFill>
                <a:srgbClr val="21909D"/>
              </a:solidFill>
              <a:latin typeface="+mn-lt"/>
              <a:ea typeface="Microsoft YaHei Light" panose="020B0502040204020203" pitchFamily="34" charset="-122"/>
            </a:endParaRPr>
          </a:p>
        </p:txBody>
      </p:sp>
      <p:sp>
        <p:nvSpPr>
          <p:cNvPr id="21" name="Slide Number Placeholder 5">
            <a:extLst>
              <a:ext uri="{FF2B5EF4-FFF2-40B4-BE49-F238E27FC236}">
                <a16:creationId xmlns:a16="http://schemas.microsoft.com/office/drawing/2014/main" id="{DD4CF000-F39C-0749-8BFE-573082BDF200}"/>
              </a:ext>
            </a:extLst>
          </p:cNvPr>
          <p:cNvSpPr>
            <a:spLocks noGrp="1"/>
          </p:cNvSpPr>
          <p:nvPr>
            <p:ph type="sldNum" sz="quarter" idx="4"/>
          </p:nvPr>
        </p:nvSpPr>
        <p:spPr>
          <a:xfrm>
            <a:off x="11208568" y="6223975"/>
            <a:ext cx="438912" cy="155448"/>
          </a:xfrm>
          <a:prstGeom prst="rect">
            <a:avLst/>
          </a:prstGeom>
        </p:spPr>
        <p:txBody>
          <a:bodyPr vert="horz" lIns="0" tIns="0" rIns="0" bIns="0" rtlCol="0" anchor="ctr"/>
          <a:lstStyle>
            <a:lvl1pPr algn="ctr">
              <a:defRPr sz="1000" b="0" i="0">
                <a:solidFill>
                  <a:srgbClr val="21909D"/>
                </a:solidFill>
                <a:latin typeface="Microsoft YaHei Light" panose="020B0502040204020203" pitchFamily="34" charset="-122"/>
                <a:ea typeface="Microsoft YaHei Light" panose="020B0502040204020203" pitchFamily="34" charset="-122"/>
                <a:cs typeface="Arial" panose="020B0604020202020204" pitchFamily="34" charset="0"/>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243421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2597860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2658807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6105864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3594426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3996093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1602820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1801061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3D01A8C-FDEB-45D9-9929-CE698CCBD234}" type="datetimeFigureOut">
              <a:rPr lang="zh-CN" altLang="en-US" smtClean="0"/>
              <a:t>2019/11/21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29597362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4CAEBA5B-96C3-4FC8-9D35-9CB7095AD6F4}"/>
              </a:ext>
            </a:extLst>
          </p:cNvPr>
          <p:cNvSpPr/>
          <p:nvPr userDrawn="1"/>
        </p:nvSpPr>
        <p:spPr>
          <a:xfrm>
            <a:off x="2618256" y="2967335"/>
            <a:ext cx="6955495" cy="923330"/>
          </a:xfrm>
          <a:prstGeom prst="rect">
            <a:avLst/>
          </a:prstGeom>
          <a:noFill/>
        </p:spPr>
        <p:txBody>
          <a:bodyPr wrap="none" lIns="91440" tIns="45720" rIns="91440" bIns="45720">
            <a:spAutoFit/>
          </a:bodyPr>
          <a:lstStyle/>
          <a:p>
            <a:pPr algn="ctr"/>
            <a:r>
              <a:rPr lang="en-US" altLang="zh-CN" sz="5400" b="1" cap="none" spc="50" dirty="0">
                <a:ln w="0"/>
                <a:solidFill>
                  <a:schemeClr val="bg1">
                    <a:lumMod val="85000"/>
                    <a:alpha val="20000"/>
                  </a:schemeClr>
                </a:solidFill>
                <a:effectLst>
                  <a:innerShdw blurRad="63500" dist="50800" dir="13500000">
                    <a:srgbClr val="000000">
                      <a:alpha val="50000"/>
                    </a:srgbClr>
                  </a:innerShdw>
                </a:effectLst>
              </a:rPr>
              <a:t>*** CONFIDENTIAL ***</a:t>
            </a:r>
            <a:endParaRPr lang="zh-CN" altLang="en-US" sz="5400" b="1" cap="none" spc="50" dirty="0">
              <a:ln w="0"/>
              <a:solidFill>
                <a:schemeClr val="bg1">
                  <a:lumMod val="85000"/>
                  <a:alpha val="20000"/>
                </a:schemeClr>
              </a:solidFill>
              <a:effectLst>
                <a:innerShdw blurRad="63500" dist="50800" dir="13500000">
                  <a:srgbClr val="000000">
                    <a:alpha val="50000"/>
                  </a:srgbClr>
                </a:innerShdw>
              </a:effectLst>
            </a:endParaRPr>
          </a:p>
        </p:txBody>
      </p:sp>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D01A8C-FDEB-45D9-9929-CE698CCBD234}" type="datetimeFigureOut">
              <a:rPr lang="zh-CN" altLang="en-US" smtClean="0"/>
              <a:t>2019/11/21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5AF89F-A508-4FCF-A0DF-A1241AC444C9}" type="slidenum">
              <a:rPr lang="zh-CN" altLang="en-US" smtClean="0"/>
              <a:t>‹#›</a:t>
            </a:fld>
            <a:endParaRPr lang="zh-CN" altLang="en-US"/>
          </a:p>
        </p:txBody>
      </p:sp>
    </p:spTree>
    <p:extLst>
      <p:ext uri="{BB962C8B-B14F-4D97-AF65-F5344CB8AC3E}">
        <p14:creationId xmlns:p14="http://schemas.microsoft.com/office/powerpoint/2010/main" val="534949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7" Type="http://schemas.openxmlformats.org/officeDocument/2006/relationships/image" Target="../media/image16.svg"/><Relationship Id="rId2" Type="http://schemas.openxmlformats.org/officeDocument/2006/relationships/image" Target="../media/image11.png"/><Relationship Id="rId1" Type="http://schemas.openxmlformats.org/officeDocument/2006/relationships/slideLayout" Target="../slideLayouts/slideLayout14.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FD0F0D-A51D-C444-9ABB-086C5E3C8B1C}"/>
              </a:ext>
            </a:extLst>
          </p:cNvPr>
          <p:cNvSpPr>
            <a:spLocks noGrp="1"/>
          </p:cNvSpPr>
          <p:nvPr>
            <p:ph type="title"/>
          </p:nvPr>
        </p:nvSpPr>
        <p:spPr>
          <a:xfrm>
            <a:off x="551384" y="620688"/>
            <a:ext cx="11017224" cy="1800200"/>
          </a:xfrm>
        </p:spPr>
        <p:txBody>
          <a:bodyPr/>
          <a:lstStyle/>
          <a:p>
            <a:r>
              <a:rPr kumimoji="1" lang="en-US" altLang="zh-CN" sz="4700" dirty="0">
                <a:solidFill>
                  <a:schemeClr val="bg2"/>
                </a:solidFill>
              </a:rPr>
              <a:t>4Paradigm CESS Solution</a:t>
            </a:r>
            <a:endParaRPr kumimoji="1" lang="zh-CN" altLang="en-US" sz="4700" dirty="0">
              <a:solidFill>
                <a:schemeClr val="bg2"/>
              </a:solidFill>
            </a:endParaRPr>
          </a:p>
        </p:txBody>
      </p:sp>
      <p:sp>
        <p:nvSpPr>
          <p:cNvPr id="3" name="内容占位符 2">
            <a:extLst>
              <a:ext uri="{FF2B5EF4-FFF2-40B4-BE49-F238E27FC236}">
                <a16:creationId xmlns:a16="http://schemas.microsoft.com/office/drawing/2014/main" id="{9093C5CF-7F4F-324B-A8DF-8FBB22A57437}"/>
              </a:ext>
            </a:extLst>
          </p:cNvPr>
          <p:cNvSpPr>
            <a:spLocks noGrp="1"/>
          </p:cNvSpPr>
          <p:nvPr>
            <p:ph sz="quarter" idx="10"/>
          </p:nvPr>
        </p:nvSpPr>
        <p:spPr>
          <a:xfrm>
            <a:off x="551384" y="4907499"/>
            <a:ext cx="5478178" cy="1080293"/>
          </a:xfrm>
        </p:spPr>
        <p:txBody>
          <a:bodyPr/>
          <a:lstStyle/>
          <a:p>
            <a:endParaRPr kumimoji="1" lang="en-US" altLang="zh-CN" b="1" dirty="0">
              <a:solidFill>
                <a:schemeClr val="bg2"/>
              </a:solidFill>
            </a:endParaRPr>
          </a:p>
          <a:p>
            <a:r>
              <a:rPr kumimoji="1" lang="en-US" altLang="zh-CN" b="1" dirty="0">
                <a:solidFill>
                  <a:schemeClr val="bg2"/>
                </a:solidFill>
              </a:rPr>
              <a:t>2019.11</a:t>
            </a:r>
            <a:endParaRPr kumimoji="1" lang="zh-CN" altLang="en-US" b="1" dirty="0">
              <a:solidFill>
                <a:schemeClr val="bg2"/>
              </a:solidFill>
            </a:endParaRPr>
          </a:p>
        </p:txBody>
      </p:sp>
    </p:spTree>
    <p:extLst>
      <p:ext uri="{BB962C8B-B14F-4D97-AF65-F5344CB8AC3E}">
        <p14:creationId xmlns:p14="http://schemas.microsoft.com/office/powerpoint/2010/main" val="256162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图片 28">
            <a:extLst>
              <a:ext uri="{FF2B5EF4-FFF2-40B4-BE49-F238E27FC236}">
                <a16:creationId xmlns:a16="http://schemas.microsoft.com/office/drawing/2014/main" id="{B10BE347-BF8E-754C-8B72-1AA2C0F1306D}"/>
              </a:ext>
            </a:extLst>
          </p:cNvPr>
          <p:cNvPicPr>
            <a:picLocks noChangeAspect="1"/>
          </p:cNvPicPr>
          <p:nvPr/>
        </p:nvPicPr>
        <p:blipFill>
          <a:blip r:embed="rId3"/>
          <a:stretch>
            <a:fillRect/>
          </a:stretch>
        </p:blipFill>
        <p:spPr>
          <a:xfrm>
            <a:off x="640013" y="1491916"/>
            <a:ext cx="8826250" cy="1949450"/>
          </a:xfrm>
          <a:prstGeom prst="rect">
            <a:avLst/>
          </a:prstGeom>
        </p:spPr>
      </p:pic>
      <p:sp>
        <p:nvSpPr>
          <p:cNvPr id="45" name="矩形 44">
            <a:extLst>
              <a:ext uri="{FF2B5EF4-FFF2-40B4-BE49-F238E27FC236}">
                <a16:creationId xmlns:a16="http://schemas.microsoft.com/office/drawing/2014/main" id="{3DEBB673-4865-1848-AFE7-57C9BD4290BA}"/>
              </a:ext>
            </a:extLst>
          </p:cNvPr>
          <p:cNvSpPr/>
          <p:nvPr/>
        </p:nvSpPr>
        <p:spPr>
          <a:xfrm>
            <a:off x="640832" y="3922376"/>
            <a:ext cx="3457774" cy="22187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矩形 45">
            <a:extLst>
              <a:ext uri="{FF2B5EF4-FFF2-40B4-BE49-F238E27FC236}">
                <a16:creationId xmlns:a16="http://schemas.microsoft.com/office/drawing/2014/main" id="{A2F87407-A2D0-6F48-8083-03ED37D820BC}"/>
              </a:ext>
            </a:extLst>
          </p:cNvPr>
          <p:cNvSpPr/>
          <p:nvPr/>
        </p:nvSpPr>
        <p:spPr>
          <a:xfrm>
            <a:off x="4187579" y="3922376"/>
            <a:ext cx="3665499" cy="22187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a:extLst>
              <a:ext uri="{FF2B5EF4-FFF2-40B4-BE49-F238E27FC236}">
                <a16:creationId xmlns:a16="http://schemas.microsoft.com/office/drawing/2014/main" id="{B68CF5D4-C4C9-E844-B406-AB9281E9D8A9}"/>
              </a:ext>
            </a:extLst>
          </p:cNvPr>
          <p:cNvSpPr/>
          <p:nvPr/>
        </p:nvSpPr>
        <p:spPr>
          <a:xfrm>
            <a:off x="7934549" y="3922376"/>
            <a:ext cx="3563429" cy="22187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灯片编号占位符 3">
            <a:extLst>
              <a:ext uri="{FF2B5EF4-FFF2-40B4-BE49-F238E27FC236}">
                <a16:creationId xmlns:a16="http://schemas.microsoft.com/office/drawing/2014/main" id="{DBFBFC63-BAF9-6247-A722-C010B7C3773D}"/>
              </a:ext>
            </a:extLst>
          </p:cNvPr>
          <p:cNvSpPr>
            <a:spLocks noGrp="1"/>
          </p:cNvSpPr>
          <p:nvPr>
            <p:ph type="sldNum" sz="quarter" idx="4"/>
          </p:nvPr>
        </p:nvSpPr>
        <p:spPr>
          <a:xfrm>
            <a:off x="11208568" y="6441904"/>
            <a:ext cx="438912" cy="15544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endParaRPr>
          </a:p>
        </p:txBody>
      </p:sp>
      <p:sp>
        <p:nvSpPr>
          <p:cNvPr id="7" name="Oval 6">
            <a:extLst>
              <a:ext uri="{FF2B5EF4-FFF2-40B4-BE49-F238E27FC236}">
                <a16:creationId xmlns:a16="http://schemas.microsoft.com/office/drawing/2014/main" id="{133C9E3B-C8C1-6845-A156-F2B580B47ABF}"/>
              </a:ext>
            </a:extLst>
          </p:cNvPr>
          <p:cNvSpPr>
            <a:spLocks noChangeAspect="1"/>
          </p:cNvSpPr>
          <p:nvPr/>
        </p:nvSpPr>
        <p:spPr>
          <a:xfrm>
            <a:off x="3839958" y="1935491"/>
            <a:ext cx="1080000" cy="107916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lstStyle/>
          <a:p>
            <a:pPr algn="ctr"/>
            <a:r>
              <a:rPr lang="en-US" sz="1200" dirty="0">
                <a:solidFill>
                  <a:srgbClr val="00AFBB"/>
                </a:solidFill>
                <a:latin typeface="Arial" panose="020B0604020202020204" pitchFamily="34" charset="0"/>
                <a:cs typeface="Arial" panose="020B0604020202020204" pitchFamily="34" charset="0"/>
              </a:rPr>
              <a:t>STEP</a:t>
            </a:r>
          </a:p>
          <a:p>
            <a:pPr algn="ctr"/>
            <a:r>
              <a:rPr lang="en-US" altLang="zh-CN" sz="4000" b="1" dirty="0">
                <a:solidFill>
                  <a:srgbClr val="00AFBB"/>
                </a:solidFill>
                <a:latin typeface="Arial" panose="020B0604020202020204" pitchFamily="34" charset="0"/>
                <a:cs typeface="Arial" panose="020B0604020202020204" pitchFamily="34" charset="0"/>
              </a:rPr>
              <a:t>1</a:t>
            </a:r>
            <a:endParaRPr lang="en-US" sz="1200" b="1" dirty="0">
              <a:solidFill>
                <a:srgbClr val="00AFBB"/>
              </a:solidFill>
              <a:latin typeface="Arial" panose="020B0604020202020204" pitchFamily="34" charset="0"/>
              <a:cs typeface="Arial" panose="020B0604020202020204" pitchFamily="34" charset="0"/>
            </a:endParaRPr>
          </a:p>
        </p:txBody>
      </p:sp>
      <p:sp>
        <p:nvSpPr>
          <p:cNvPr id="12" name="Oval 11">
            <a:extLst>
              <a:ext uri="{FF2B5EF4-FFF2-40B4-BE49-F238E27FC236}">
                <a16:creationId xmlns:a16="http://schemas.microsoft.com/office/drawing/2014/main" id="{4D43CCF4-603F-AC4D-86FD-8F66988C758F}"/>
              </a:ext>
            </a:extLst>
          </p:cNvPr>
          <p:cNvSpPr>
            <a:spLocks noChangeAspect="1"/>
          </p:cNvSpPr>
          <p:nvPr/>
        </p:nvSpPr>
        <p:spPr>
          <a:xfrm>
            <a:off x="5481310" y="1935491"/>
            <a:ext cx="1080000" cy="107916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2C6BB4"/>
                </a:solidFill>
                <a:latin typeface="Arial" panose="020B0604020202020204" pitchFamily="34" charset="0"/>
                <a:cs typeface="Arial" panose="020B0604020202020204" pitchFamily="34" charset="0"/>
              </a:rPr>
              <a:t>STEP</a:t>
            </a:r>
          </a:p>
          <a:p>
            <a:pPr algn="ctr"/>
            <a:r>
              <a:rPr lang="en-US" altLang="zh-Hans" sz="4000" b="1" dirty="0">
                <a:solidFill>
                  <a:srgbClr val="2C6BB4"/>
                </a:solidFill>
                <a:latin typeface="Arial" panose="020B0604020202020204" pitchFamily="34" charset="0"/>
                <a:cs typeface="Arial" panose="020B0604020202020204" pitchFamily="34" charset="0"/>
              </a:rPr>
              <a:t>2</a:t>
            </a:r>
            <a:endParaRPr lang="en-US" altLang="zh-CN" sz="1200" b="1" dirty="0">
              <a:solidFill>
                <a:srgbClr val="2C6BB4"/>
              </a:solidFill>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520DA6D3-4998-6244-8544-7D3D6F6E8D10}"/>
              </a:ext>
            </a:extLst>
          </p:cNvPr>
          <p:cNvSpPr>
            <a:spLocks noChangeAspect="1"/>
          </p:cNvSpPr>
          <p:nvPr/>
        </p:nvSpPr>
        <p:spPr>
          <a:xfrm>
            <a:off x="7147544" y="1935491"/>
            <a:ext cx="1080000" cy="107916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solidFill>
                  <a:srgbClr val="707F9A"/>
                </a:solidFill>
                <a:latin typeface="Arial" panose="020B0604020202020204" pitchFamily="34" charset="0"/>
                <a:cs typeface="Arial" panose="020B0604020202020204" pitchFamily="34" charset="0"/>
              </a:rPr>
              <a:t>STEP</a:t>
            </a:r>
          </a:p>
          <a:p>
            <a:pPr algn="ctr"/>
            <a:r>
              <a:rPr lang="en-US" altLang="zh-Hans" sz="4000" b="1" dirty="0">
                <a:solidFill>
                  <a:srgbClr val="707F9A"/>
                </a:solidFill>
                <a:latin typeface="Arial" panose="020B0604020202020204" pitchFamily="34" charset="0"/>
                <a:cs typeface="Arial" panose="020B0604020202020204" pitchFamily="34" charset="0"/>
              </a:rPr>
              <a:t>3</a:t>
            </a:r>
            <a:endParaRPr lang="en-US" altLang="zh-CN" sz="1200" b="1" dirty="0">
              <a:solidFill>
                <a:srgbClr val="707F9A"/>
              </a:solidFill>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C8DFAA90-1230-B748-9E01-8D9435BB209B}"/>
              </a:ext>
            </a:extLst>
          </p:cNvPr>
          <p:cNvSpPr/>
          <p:nvPr/>
        </p:nvSpPr>
        <p:spPr>
          <a:xfrm>
            <a:off x="777365" y="2767986"/>
            <a:ext cx="1769534" cy="2366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altLang="ja-JP"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rPr>
              <a:t>Product</a:t>
            </a:r>
            <a:endParaRPr lang="en-US"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endParaRPr>
          </a:p>
        </p:txBody>
      </p:sp>
      <p:sp>
        <p:nvSpPr>
          <p:cNvPr id="17" name="Rectangle 16">
            <a:extLst>
              <a:ext uri="{FF2B5EF4-FFF2-40B4-BE49-F238E27FC236}">
                <a16:creationId xmlns:a16="http://schemas.microsoft.com/office/drawing/2014/main" id="{DBAA089A-DE43-5B40-AAEE-33B86E780176}"/>
              </a:ext>
            </a:extLst>
          </p:cNvPr>
          <p:cNvSpPr/>
          <p:nvPr/>
        </p:nvSpPr>
        <p:spPr>
          <a:xfrm>
            <a:off x="777365" y="2349472"/>
            <a:ext cx="1769534" cy="2366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altLang="ja-JP"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rPr>
              <a:t>Customer</a:t>
            </a:r>
            <a:endParaRPr lang="en-US"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endParaRPr>
          </a:p>
        </p:txBody>
      </p:sp>
      <p:sp>
        <p:nvSpPr>
          <p:cNvPr id="18" name="Rectangle 17">
            <a:extLst>
              <a:ext uri="{FF2B5EF4-FFF2-40B4-BE49-F238E27FC236}">
                <a16:creationId xmlns:a16="http://schemas.microsoft.com/office/drawing/2014/main" id="{CD003A29-D663-494A-9DD8-517CA4200651}"/>
              </a:ext>
            </a:extLst>
          </p:cNvPr>
          <p:cNvSpPr/>
          <p:nvPr/>
        </p:nvSpPr>
        <p:spPr>
          <a:xfrm>
            <a:off x="777365" y="1935243"/>
            <a:ext cx="1769534" cy="23669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altLang="ja-JP"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rPr>
              <a:t>Supply</a:t>
            </a:r>
            <a:r>
              <a:rPr lang="zh-CN" altLang="en-US"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rPr>
              <a:t> </a:t>
            </a:r>
            <a:r>
              <a:rPr lang="en-US" altLang="zh-CN"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rPr>
              <a:t>Chain</a:t>
            </a:r>
            <a:endParaRPr lang="en-US" sz="1200" dirty="0">
              <a:solidFill>
                <a:schemeClr val="bg1"/>
              </a:solidFill>
              <a:latin typeface="Microsoft YaHei" panose="020B0503020204020204" pitchFamily="34" charset="-122"/>
              <a:ea typeface="Microsoft YaHei" panose="020B0503020204020204" pitchFamily="34" charset="-122"/>
              <a:cs typeface="Arial Black" panose="020B0604020202020204" pitchFamily="34" charset="0"/>
            </a:endParaRPr>
          </a:p>
        </p:txBody>
      </p:sp>
      <p:sp>
        <p:nvSpPr>
          <p:cNvPr id="2" name="Rectangle 1">
            <a:extLst>
              <a:ext uri="{FF2B5EF4-FFF2-40B4-BE49-F238E27FC236}">
                <a16:creationId xmlns:a16="http://schemas.microsoft.com/office/drawing/2014/main" id="{5DFF5F32-FE7A-9845-94D4-7DDB192BF5E6}"/>
              </a:ext>
            </a:extLst>
          </p:cNvPr>
          <p:cNvSpPr/>
          <p:nvPr/>
        </p:nvSpPr>
        <p:spPr>
          <a:xfrm>
            <a:off x="9591032" y="1864819"/>
            <a:ext cx="1877437" cy="1200329"/>
          </a:xfrm>
          <a:prstGeom prst="rect">
            <a:avLst/>
          </a:prstGeom>
        </p:spPr>
        <p:txBody>
          <a:bodyPr wrap="none" anchor="t">
            <a:spAutoFit/>
          </a:bodyPr>
          <a:lstStyle/>
          <a:p>
            <a:pPr lvl="0" algn="ctr">
              <a:lnSpc>
                <a:spcPct val="150000"/>
              </a:lnSpc>
              <a:defRPr/>
            </a:pPr>
            <a:r>
              <a:rPr lang="ja-JP" altLang="en-US" sz="1200" dirty="0">
                <a:solidFill>
                  <a:srgbClr val="03AFBC"/>
                </a:solidFill>
                <a:latin typeface="Microsoft YaHei" panose="020B0503020204020204" pitchFamily="34" charset="-122"/>
                <a:ea typeface="Microsoft YaHei" panose="020B0503020204020204" pitchFamily="34" charset="-122"/>
              </a:rPr>
              <a:t>面向所有</a:t>
            </a:r>
            <a:endParaRPr lang="en-US" altLang="ja-JP" sz="1200" dirty="0">
              <a:solidFill>
                <a:srgbClr val="03AFBC"/>
              </a:solidFill>
              <a:latin typeface="Microsoft YaHei" panose="020B0503020204020204" pitchFamily="34" charset="-122"/>
              <a:ea typeface="Microsoft YaHei" panose="020B0503020204020204" pitchFamily="34" charset="-122"/>
            </a:endParaRPr>
          </a:p>
          <a:p>
            <a:pPr lvl="0" algn="ctr">
              <a:lnSpc>
                <a:spcPct val="150000"/>
              </a:lnSpc>
              <a:defRPr/>
            </a:pPr>
            <a:r>
              <a:rPr lang="en-US" altLang="ja-JP" sz="1200" dirty="0">
                <a:solidFill>
                  <a:srgbClr val="03AFBC"/>
                </a:solidFill>
                <a:latin typeface="Microsoft YaHei" panose="020B0503020204020204" pitchFamily="34" charset="-122"/>
                <a:ea typeface="Microsoft YaHei" panose="020B0503020204020204" pitchFamily="34" charset="-122"/>
              </a:rPr>
              <a:t>individual</a:t>
            </a:r>
            <a:r>
              <a:rPr lang="zh-CN" altLang="en-US" sz="1200" dirty="0">
                <a:solidFill>
                  <a:srgbClr val="03AFBC"/>
                </a:solidFill>
                <a:latin typeface="Microsoft YaHei" panose="020B0503020204020204" pitchFamily="34" charset="-122"/>
                <a:ea typeface="Microsoft YaHei" panose="020B0503020204020204" pitchFamily="34" charset="-122"/>
              </a:rPr>
              <a:t> </a:t>
            </a:r>
            <a:r>
              <a:rPr lang="en-US" altLang="zh-CN" sz="1200" dirty="0">
                <a:solidFill>
                  <a:srgbClr val="03AFBC"/>
                </a:solidFill>
                <a:latin typeface="Microsoft YaHei" panose="020B0503020204020204" pitchFamily="34" charset="-122"/>
                <a:ea typeface="Microsoft YaHei" panose="020B0503020204020204" pitchFamily="34" charset="-122"/>
              </a:rPr>
              <a:t>customer</a:t>
            </a:r>
          </a:p>
          <a:p>
            <a:pPr lvl="0" algn="ctr">
              <a:lnSpc>
                <a:spcPct val="150000"/>
              </a:lnSpc>
              <a:defRPr/>
            </a:pPr>
            <a:r>
              <a:rPr lang="ja-JP" altLang="en-US" sz="1200" dirty="0">
                <a:solidFill>
                  <a:srgbClr val="03AFBC"/>
                </a:solidFill>
                <a:latin typeface="Microsoft YaHei" panose="020B0503020204020204" pitchFamily="34" charset="-122"/>
                <a:ea typeface="Microsoft YaHei" panose="020B0503020204020204" pitchFamily="34" charset="-122"/>
              </a:rPr>
              <a:t>实现专属客户服务与</a:t>
            </a:r>
            <a:endParaRPr lang="en-US" altLang="ja-JP" sz="1200" dirty="0">
              <a:solidFill>
                <a:srgbClr val="03AFBC"/>
              </a:solidFill>
              <a:latin typeface="Microsoft YaHei" panose="020B0503020204020204" pitchFamily="34" charset="-122"/>
              <a:ea typeface="Microsoft YaHei" panose="020B0503020204020204" pitchFamily="34" charset="-122"/>
            </a:endParaRPr>
          </a:p>
          <a:p>
            <a:pPr lvl="0" algn="ctr">
              <a:lnSpc>
                <a:spcPct val="150000"/>
              </a:lnSpc>
              <a:defRPr/>
            </a:pPr>
            <a:r>
              <a:rPr lang="ja-JP" altLang="en-US" sz="1200" dirty="0">
                <a:solidFill>
                  <a:srgbClr val="03AFBC"/>
                </a:solidFill>
                <a:latin typeface="Microsoft YaHei" panose="020B0503020204020204" pitchFamily="34" charset="-122"/>
                <a:ea typeface="Microsoft YaHei" panose="020B0503020204020204" pitchFamily="34" charset="-122"/>
              </a:rPr>
              <a:t>个性化产品及供应一体化</a:t>
            </a:r>
            <a:endParaRPr lang="en-US" altLang="ja-JP" sz="1200" dirty="0">
              <a:solidFill>
                <a:srgbClr val="03AFBC"/>
              </a:solidFill>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20F4B3C4-104E-0142-B9AD-8CB987AD8AB1}"/>
              </a:ext>
            </a:extLst>
          </p:cNvPr>
          <p:cNvSpPr txBox="1"/>
          <p:nvPr/>
        </p:nvSpPr>
        <p:spPr>
          <a:xfrm>
            <a:off x="784638" y="3986586"/>
            <a:ext cx="3181192" cy="1794787"/>
          </a:xfrm>
          <a:prstGeom prst="rect">
            <a:avLst/>
          </a:prstGeom>
          <a:noFill/>
        </p:spPr>
        <p:txBody>
          <a:bodyPr wrap="none" rtlCol="0">
            <a:spAutoFit/>
          </a:bodyPr>
          <a:lstStyle/>
          <a:p>
            <a:pPr lvl="0">
              <a:lnSpc>
                <a:spcPct val="150000"/>
              </a:lnSpc>
              <a:defRPr/>
            </a:pPr>
            <a:r>
              <a:rPr kumimoji="1" lang="en-US" altLang="ja-JP" sz="1200" b="1" dirty="0">
                <a:solidFill>
                  <a:srgbClr val="00AFBB"/>
                </a:solidFill>
                <a:latin typeface="Microsoft YaHei" panose="020B0503020204020204" pitchFamily="34" charset="-122"/>
                <a:ea typeface="Microsoft YaHei" panose="020B0503020204020204" pitchFamily="34" charset="-122"/>
              </a:rPr>
              <a:t>STEP</a:t>
            </a:r>
            <a:r>
              <a:rPr kumimoji="1" lang="zh-CN" altLang="en-US" sz="1200" b="1" dirty="0">
                <a:solidFill>
                  <a:srgbClr val="00AFBB"/>
                </a:solidFill>
                <a:latin typeface="Microsoft YaHei" panose="020B0503020204020204" pitchFamily="34" charset="-122"/>
                <a:ea typeface="Microsoft YaHei" panose="020B0503020204020204" pitchFamily="34" charset="-122"/>
              </a:rPr>
              <a:t> </a:t>
            </a:r>
            <a:r>
              <a:rPr kumimoji="1" lang="en-US" altLang="zh-CN" sz="1200" b="1" dirty="0">
                <a:solidFill>
                  <a:srgbClr val="00AFBB"/>
                </a:solidFill>
                <a:latin typeface="Microsoft YaHei" panose="020B0503020204020204" pitchFamily="34" charset="-122"/>
                <a:ea typeface="Microsoft YaHei" panose="020B0503020204020204" pitchFamily="34" charset="-122"/>
              </a:rPr>
              <a:t>1</a:t>
            </a:r>
            <a:r>
              <a:rPr kumimoji="1" lang="zh-CN" altLang="en-US" sz="1200" b="1" dirty="0">
                <a:solidFill>
                  <a:srgbClr val="00AFBB"/>
                </a:solidFill>
                <a:latin typeface="Microsoft YaHei" panose="020B0503020204020204" pitchFamily="34" charset="-122"/>
                <a:ea typeface="Microsoft YaHei" panose="020B0503020204020204" pitchFamily="34" charset="-122"/>
              </a:rPr>
              <a:t> </a:t>
            </a:r>
            <a:r>
              <a:rPr kumimoji="1" lang="en-US" altLang="zh-CN" sz="1200" b="1" dirty="0">
                <a:solidFill>
                  <a:schemeClr val="tx1">
                    <a:lumMod val="65000"/>
                    <a:lumOff val="35000"/>
                  </a:schemeClr>
                </a:solidFill>
                <a:latin typeface="Microsoft YaHei" panose="020B0503020204020204" pitchFamily="34" charset="-122"/>
                <a:ea typeface="Microsoft YaHei" panose="020B0503020204020204" pitchFamily="34" charset="-122"/>
              </a:rPr>
              <a:t>-</a:t>
            </a:r>
            <a:r>
              <a:rPr kumimoji="1" lang="zh-CN" altLang="en-US" sz="1200" b="1" dirty="0">
                <a:solidFill>
                  <a:schemeClr val="tx1">
                    <a:lumMod val="65000"/>
                    <a:lumOff val="35000"/>
                  </a:schemeClr>
                </a:solidFill>
                <a:latin typeface="Microsoft YaHei" panose="020B0503020204020204" pitchFamily="34" charset="-122"/>
                <a:ea typeface="Microsoft YaHei" panose="020B0503020204020204" pitchFamily="34" charset="-122"/>
              </a:rPr>
              <a:t> </a:t>
            </a:r>
            <a:r>
              <a:rPr kumimoji="1" lang="ja-JP" altLang="en-US" sz="1200" b="1" dirty="0">
                <a:solidFill>
                  <a:schemeClr val="tx1">
                    <a:lumMod val="65000"/>
                    <a:lumOff val="35000"/>
                  </a:schemeClr>
                </a:solidFill>
                <a:latin typeface="Microsoft YaHei" panose="020B0503020204020204" pitchFamily="34" charset="-122"/>
                <a:ea typeface="Microsoft YaHei" panose="020B0503020204020204" pitchFamily="34" charset="-122"/>
              </a:rPr>
              <a:t>打造消费者为中心的</a:t>
            </a:r>
            <a:endParaRPr kumimoji="1" lang="en-US" altLang="ja-JP" sz="1200" b="1" dirty="0">
              <a:solidFill>
                <a:schemeClr val="tx1">
                  <a:lumMod val="65000"/>
                  <a:lumOff val="35000"/>
                </a:schemeClr>
              </a:solidFill>
              <a:latin typeface="Microsoft YaHei" panose="020B0503020204020204" pitchFamily="34" charset="-122"/>
              <a:ea typeface="Microsoft YaHei" panose="020B0503020204020204" pitchFamily="34" charset="-122"/>
            </a:endParaRPr>
          </a:p>
          <a:p>
            <a:pPr lvl="0">
              <a:lnSpc>
                <a:spcPct val="150000"/>
              </a:lnSpc>
              <a:defRPr/>
            </a:pPr>
            <a:r>
              <a:rPr kumimoji="1" lang="ja-JP" altLang="en-US" b="1" dirty="0">
                <a:solidFill>
                  <a:srgbClr val="00AFBB"/>
                </a:solidFill>
                <a:latin typeface="Microsoft YaHei" panose="020B0503020204020204" pitchFamily="34" charset="-122"/>
                <a:ea typeface="Microsoft YaHei" panose="020B0503020204020204" pitchFamily="34" charset="-122"/>
              </a:rPr>
              <a:t>专属服务系统</a:t>
            </a:r>
            <a:endParaRPr kumimoji="1" lang="en-US" altLang="ja-JP" b="1" dirty="0">
              <a:solidFill>
                <a:srgbClr val="00AFBB"/>
              </a:solidFill>
              <a:latin typeface="Microsoft YaHei" panose="020B0503020204020204" pitchFamily="34" charset="-122"/>
              <a:ea typeface="Microsoft YaHei" panose="020B0503020204020204" pitchFamily="34" charset="-122"/>
            </a:endParaRPr>
          </a:p>
          <a:p>
            <a:pPr lvl="0">
              <a:lnSpc>
                <a:spcPct val="150000"/>
              </a:lnSpc>
              <a:defRPr/>
            </a:pPr>
            <a:r>
              <a:rPr kumimoji="1" lang="en-US" altLang="zh-CN" sz="1200" dirty="0">
                <a:solidFill>
                  <a:schemeClr val="tx1">
                    <a:lumMod val="65000"/>
                    <a:lumOff val="35000"/>
                  </a:schemeClr>
                </a:solidFill>
                <a:latin typeface="Microsoft YaHei Light" panose="020B0502040204020203" pitchFamily="34" charset="-122"/>
                <a:ea typeface="Microsoft YaHei Light" panose="020B0502040204020203" pitchFamily="34" charset="-122"/>
              </a:rPr>
              <a:t>CESS – </a:t>
            </a:r>
            <a:r>
              <a:rPr kumimoji="1" lang="zh-CN" altLang="en-US" sz="1200" dirty="0">
                <a:solidFill>
                  <a:schemeClr val="tx1">
                    <a:lumMod val="65000"/>
                    <a:lumOff val="35000"/>
                  </a:schemeClr>
                </a:solidFill>
                <a:latin typeface="Microsoft YaHei Light" panose="020B0502040204020203" pitchFamily="34" charset="-122"/>
                <a:ea typeface="Microsoft YaHei Light" panose="020B0502040204020203" pitchFamily="34" charset="-122"/>
              </a:rPr>
              <a:t> </a:t>
            </a:r>
            <a:r>
              <a:rPr kumimoji="1" lang="en-US" altLang="zh-CN" sz="1200" dirty="0">
                <a:solidFill>
                  <a:schemeClr val="tx1">
                    <a:lumMod val="65000"/>
                    <a:lumOff val="35000"/>
                  </a:schemeClr>
                </a:solidFill>
                <a:latin typeface="Microsoft YaHei Light" panose="020B0502040204020203" pitchFamily="34" charset="-122"/>
                <a:ea typeface="Microsoft YaHei Light" panose="020B0502040204020203" pitchFamily="34" charset="-122"/>
              </a:rPr>
              <a:t>Customer-Exclusive Service System</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为数据获取设计业务 </a:t>
            </a:r>
            <a:r>
              <a:rPr kumimoji="1" lang="en-US" altLang="zh-CN"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 </a:t>
            </a: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业务考虑数据获取</a:t>
            </a:r>
            <a:endParaRPr kumimoji="1" lang="en-US" altLang="zh-CN" sz="1100" dirty="0">
              <a:solidFill>
                <a:schemeClr val="tx1">
                  <a:lumMod val="65000"/>
                  <a:lumOff val="35000"/>
                </a:schemeClr>
              </a:solidFill>
              <a:latin typeface="Microsoft YaHei Light" panose="020B0502040204020203" pitchFamily="34" charset="-122"/>
              <a:ea typeface="Microsoft YaHei Light" panose="020B0502040204020203" pitchFamily="34" charset="-122"/>
            </a:endParaRP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高频打低频，抢占时间，保证“唤醒”</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精准个性化推荐产品与服务</a:t>
            </a:r>
          </a:p>
        </p:txBody>
      </p:sp>
      <p:sp>
        <p:nvSpPr>
          <p:cNvPr id="25" name="矩形 24">
            <a:extLst>
              <a:ext uri="{FF2B5EF4-FFF2-40B4-BE49-F238E27FC236}">
                <a16:creationId xmlns:a16="http://schemas.microsoft.com/office/drawing/2014/main" id="{C4770448-8E98-C94B-866D-D49F7B2D7A3E}"/>
              </a:ext>
            </a:extLst>
          </p:cNvPr>
          <p:cNvSpPr/>
          <p:nvPr/>
        </p:nvSpPr>
        <p:spPr>
          <a:xfrm rot="5400000">
            <a:off x="2344033" y="2192114"/>
            <a:ext cx="52926" cy="3452702"/>
          </a:xfrm>
          <a:prstGeom prst="rect">
            <a:avLst/>
          </a:prstGeom>
          <a:solidFill>
            <a:srgbClr val="00AF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文本框 27">
            <a:extLst>
              <a:ext uri="{FF2B5EF4-FFF2-40B4-BE49-F238E27FC236}">
                <a16:creationId xmlns:a16="http://schemas.microsoft.com/office/drawing/2014/main" id="{15A5A16F-E05C-F646-ADF8-62D18DA48CF9}"/>
              </a:ext>
            </a:extLst>
          </p:cNvPr>
          <p:cNvSpPr txBox="1"/>
          <p:nvPr/>
        </p:nvSpPr>
        <p:spPr>
          <a:xfrm>
            <a:off x="4331386" y="3986586"/>
            <a:ext cx="3249351" cy="1796710"/>
          </a:xfrm>
          <a:prstGeom prst="rect">
            <a:avLst/>
          </a:prstGeom>
          <a:noFill/>
        </p:spPr>
        <p:txBody>
          <a:bodyPr wrap="none" rtlCol="0">
            <a:spAutoFit/>
          </a:bodyPr>
          <a:lstStyle/>
          <a:p>
            <a:pPr lvl="0">
              <a:lnSpc>
                <a:spcPct val="150000"/>
              </a:lnSpc>
              <a:defRPr/>
            </a:pPr>
            <a:r>
              <a:rPr kumimoji="1" lang="en-US" altLang="ja-JP" sz="1200" b="1" dirty="0">
                <a:solidFill>
                  <a:srgbClr val="2C6BB4"/>
                </a:solidFill>
                <a:latin typeface="Microsoft YaHei" panose="020B0503020204020204" pitchFamily="34" charset="-122"/>
                <a:ea typeface="Microsoft YaHei" panose="020B0503020204020204" pitchFamily="34" charset="-122"/>
              </a:rPr>
              <a:t>STEP 2 </a:t>
            </a:r>
            <a:r>
              <a:rPr kumimoji="1" lang="en-US" altLang="ja-JP" sz="1200" b="1" dirty="0">
                <a:solidFill>
                  <a:schemeClr val="tx1">
                    <a:lumMod val="65000"/>
                    <a:lumOff val="35000"/>
                  </a:schemeClr>
                </a:solidFill>
                <a:latin typeface="Microsoft YaHei" panose="020B0503020204020204" pitchFamily="34" charset="-122"/>
                <a:ea typeface="Microsoft YaHei" panose="020B0503020204020204" pitchFamily="34" charset="-122"/>
              </a:rPr>
              <a:t>- </a:t>
            </a:r>
            <a:r>
              <a:rPr kumimoji="1" lang="zh-CN" altLang="en-US" sz="1200" b="1" dirty="0">
                <a:solidFill>
                  <a:schemeClr val="tx1">
                    <a:lumMod val="65000"/>
                    <a:lumOff val="35000"/>
                  </a:schemeClr>
                </a:solidFill>
                <a:latin typeface="Microsoft YaHei" panose="020B0503020204020204" pitchFamily="34" charset="-122"/>
                <a:ea typeface="Microsoft YaHei" panose="020B0503020204020204" pitchFamily="34" charset="-122"/>
              </a:rPr>
              <a:t>打造消费者为中心的</a:t>
            </a:r>
            <a:endParaRPr kumimoji="1" lang="en-US" altLang="zh-CN" sz="1200" b="1" dirty="0">
              <a:solidFill>
                <a:schemeClr val="tx1">
                  <a:lumMod val="65000"/>
                  <a:lumOff val="35000"/>
                </a:schemeClr>
              </a:solidFill>
              <a:latin typeface="Microsoft YaHei" panose="020B0503020204020204" pitchFamily="34" charset="-122"/>
              <a:ea typeface="Microsoft YaHei" panose="020B0503020204020204" pitchFamily="34" charset="-122"/>
            </a:endParaRPr>
          </a:p>
          <a:p>
            <a:pPr lvl="0">
              <a:lnSpc>
                <a:spcPct val="150000"/>
              </a:lnSpc>
              <a:defRPr/>
            </a:pPr>
            <a:r>
              <a:rPr kumimoji="1" lang="zh-CN" altLang="en-US" b="1" dirty="0">
                <a:solidFill>
                  <a:srgbClr val="3B82C5"/>
                </a:solidFill>
                <a:latin typeface="Microsoft YaHei" panose="020B0503020204020204" pitchFamily="34" charset="-122"/>
                <a:ea typeface="Microsoft YaHei" panose="020B0503020204020204" pitchFamily="34" charset="-122"/>
              </a:rPr>
              <a:t>产品决策系统</a:t>
            </a:r>
          </a:p>
          <a:p>
            <a:pPr lvl="0">
              <a:lnSpc>
                <a:spcPct val="150000"/>
              </a:lnSpc>
              <a:defRPr/>
            </a:pPr>
            <a:r>
              <a:rPr kumimoji="1" lang="en-US" altLang="zh-CN" sz="1200" dirty="0">
                <a:solidFill>
                  <a:schemeClr val="tx1">
                    <a:lumMod val="65000"/>
                    <a:lumOff val="35000"/>
                  </a:schemeClr>
                </a:solidFill>
                <a:latin typeface="Microsoft YaHei Light" panose="020B0502040204020203" pitchFamily="34" charset="-122"/>
                <a:ea typeface="Microsoft YaHei Light" panose="020B0502040204020203" pitchFamily="34" charset="-122"/>
              </a:rPr>
              <a:t>COPS – Customer-Oriented Product System</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需求的决策和研发</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更前瞻的设计未来的产品服务</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洞察客户需要的产品并进行研产决策</a:t>
            </a:r>
            <a:endParaRPr kumimoji="1" lang="zh-CN" altLang="en-US" sz="1100" dirty="0">
              <a:solidFill>
                <a:schemeClr val="tx1">
                  <a:lumMod val="65000"/>
                  <a:lumOff val="35000"/>
                </a:schemeClr>
              </a:solidFill>
            </a:endParaRPr>
          </a:p>
        </p:txBody>
      </p:sp>
      <p:sp>
        <p:nvSpPr>
          <p:cNvPr id="31" name="矩形 30">
            <a:extLst>
              <a:ext uri="{FF2B5EF4-FFF2-40B4-BE49-F238E27FC236}">
                <a16:creationId xmlns:a16="http://schemas.microsoft.com/office/drawing/2014/main" id="{0F4DF46C-07D7-CF43-B6F0-9527C36C6F0C}"/>
              </a:ext>
            </a:extLst>
          </p:cNvPr>
          <p:cNvSpPr/>
          <p:nvPr/>
        </p:nvSpPr>
        <p:spPr>
          <a:xfrm rot="5400000">
            <a:off x="5994491" y="2088404"/>
            <a:ext cx="52926" cy="3660122"/>
          </a:xfrm>
          <a:prstGeom prst="rect">
            <a:avLst/>
          </a:prstGeom>
          <a:solidFill>
            <a:srgbClr val="2C6B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文本框 32">
            <a:extLst>
              <a:ext uri="{FF2B5EF4-FFF2-40B4-BE49-F238E27FC236}">
                <a16:creationId xmlns:a16="http://schemas.microsoft.com/office/drawing/2014/main" id="{CF5CDA8B-E14C-7849-888E-E60097639D91}"/>
              </a:ext>
            </a:extLst>
          </p:cNvPr>
          <p:cNvSpPr txBox="1"/>
          <p:nvPr/>
        </p:nvSpPr>
        <p:spPr>
          <a:xfrm>
            <a:off x="8078356" y="3986586"/>
            <a:ext cx="3397084" cy="1861407"/>
          </a:xfrm>
          <a:prstGeom prst="rect">
            <a:avLst/>
          </a:prstGeom>
          <a:noFill/>
        </p:spPr>
        <p:txBody>
          <a:bodyPr wrap="none" rtlCol="0">
            <a:spAutoFit/>
          </a:bodyPr>
          <a:lstStyle/>
          <a:p>
            <a:pPr lvl="0">
              <a:lnSpc>
                <a:spcPct val="150000"/>
              </a:lnSpc>
              <a:defRPr/>
            </a:pPr>
            <a:r>
              <a:rPr kumimoji="1" lang="en-US" altLang="ja-JP" sz="1200" b="1" dirty="0">
                <a:solidFill>
                  <a:srgbClr val="8699AB"/>
                </a:solidFill>
                <a:latin typeface="Microsoft YaHei" panose="020B0503020204020204" pitchFamily="34" charset="-122"/>
                <a:ea typeface="Microsoft YaHei" panose="020B0503020204020204" pitchFamily="34" charset="-122"/>
              </a:rPr>
              <a:t>STEP 3</a:t>
            </a:r>
            <a:r>
              <a:rPr kumimoji="1" lang="en-US" altLang="ja-JP" sz="1200" b="1" dirty="0">
                <a:solidFill>
                  <a:srgbClr val="3B82C5"/>
                </a:solidFill>
                <a:latin typeface="Microsoft YaHei" panose="020B0503020204020204" pitchFamily="34" charset="-122"/>
                <a:ea typeface="Microsoft YaHei" panose="020B0503020204020204" pitchFamily="34" charset="-122"/>
              </a:rPr>
              <a:t> </a:t>
            </a:r>
            <a:r>
              <a:rPr kumimoji="1" lang="en-US" altLang="ja-JP" sz="1200" b="1" dirty="0">
                <a:solidFill>
                  <a:schemeClr val="tx1">
                    <a:lumMod val="65000"/>
                    <a:lumOff val="35000"/>
                  </a:schemeClr>
                </a:solidFill>
                <a:latin typeface="Microsoft YaHei" panose="020B0503020204020204" pitchFamily="34" charset="-122"/>
                <a:ea typeface="Microsoft YaHei" panose="020B0503020204020204" pitchFamily="34" charset="-122"/>
              </a:rPr>
              <a:t>- </a:t>
            </a:r>
            <a:r>
              <a:rPr kumimoji="1" lang="zh-CN" altLang="en-US" sz="1200" b="1" dirty="0">
                <a:solidFill>
                  <a:schemeClr val="tx1">
                    <a:lumMod val="65000"/>
                    <a:lumOff val="35000"/>
                  </a:schemeClr>
                </a:solidFill>
                <a:latin typeface="Microsoft YaHei" panose="020B0503020204020204" pitchFamily="34" charset="-122"/>
                <a:ea typeface="Microsoft YaHei" panose="020B0503020204020204" pitchFamily="34" charset="-122"/>
              </a:rPr>
              <a:t>打造消费者为中心的</a:t>
            </a:r>
            <a:endParaRPr kumimoji="1" lang="en-US" altLang="zh-CN" sz="1200" b="1" dirty="0">
              <a:solidFill>
                <a:schemeClr val="tx1">
                  <a:lumMod val="65000"/>
                  <a:lumOff val="35000"/>
                </a:schemeClr>
              </a:solidFill>
              <a:latin typeface="Microsoft YaHei" panose="020B0503020204020204" pitchFamily="34" charset="-122"/>
              <a:ea typeface="Microsoft YaHei" panose="020B0503020204020204" pitchFamily="34" charset="-122"/>
            </a:endParaRPr>
          </a:p>
          <a:p>
            <a:pPr lvl="0">
              <a:lnSpc>
                <a:spcPct val="150000"/>
              </a:lnSpc>
              <a:defRPr/>
            </a:pPr>
            <a:r>
              <a:rPr kumimoji="1" lang="zh-CN" altLang="en-US" b="1" dirty="0">
                <a:solidFill>
                  <a:srgbClr val="8699AB"/>
                </a:solidFill>
                <a:latin typeface="Microsoft YaHei" panose="020B0503020204020204" pitchFamily="34" charset="-122"/>
                <a:ea typeface="Microsoft YaHei" panose="020B0503020204020204" pitchFamily="34" charset="-122"/>
              </a:rPr>
              <a:t>敏捷供应链系统</a:t>
            </a:r>
            <a:endParaRPr kumimoji="1" lang="en-US" altLang="zh-CN" b="1" dirty="0">
              <a:solidFill>
                <a:srgbClr val="8699AB"/>
              </a:solidFill>
              <a:latin typeface="Microsoft YaHei" panose="020B0503020204020204" pitchFamily="34" charset="-122"/>
              <a:ea typeface="Microsoft YaHei" panose="020B0503020204020204" pitchFamily="34" charset="-122"/>
            </a:endParaRPr>
          </a:p>
          <a:p>
            <a:pPr lvl="0">
              <a:lnSpc>
                <a:spcPct val="150000"/>
              </a:lnSpc>
              <a:defRPr/>
            </a:pPr>
            <a:r>
              <a:rPr kumimoji="1" lang="en-US" altLang="zh-CN" sz="1200" dirty="0">
                <a:solidFill>
                  <a:schemeClr val="tx1">
                    <a:lumMod val="65000"/>
                    <a:lumOff val="35000"/>
                  </a:schemeClr>
                </a:solidFill>
                <a:latin typeface="Microsoft YaHei Light" panose="020B0502040204020203" pitchFamily="34" charset="-122"/>
                <a:ea typeface="Microsoft YaHei Light" panose="020B0502040204020203" pitchFamily="34" charset="-122"/>
              </a:rPr>
              <a:t>CASCS – Customer-Agile Supply Chain System</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物流的响应和供应</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更灵活的支撑供需两端的个性耦合</a:t>
            </a:r>
          </a:p>
          <a:p>
            <a:pPr lvl="0">
              <a:lnSpc>
                <a:spcPct val="150000"/>
              </a:lnSpc>
              <a:defRPr/>
            </a:pP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以更可控的成本</a:t>
            </a:r>
            <a:r>
              <a:rPr kumimoji="1" lang="ja-JP"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进行计划并</a:t>
            </a:r>
            <a:r>
              <a:rPr kumimoji="1" lang="zh-CN" altLang="en-US" sz="1100" dirty="0">
                <a:solidFill>
                  <a:schemeClr val="tx1">
                    <a:lumMod val="65000"/>
                    <a:lumOff val="35000"/>
                  </a:schemeClr>
                </a:solidFill>
                <a:latin typeface="Microsoft YaHei Light" panose="020B0502040204020203" pitchFamily="34" charset="-122"/>
                <a:ea typeface="Microsoft YaHei Light" panose="020B0502040204020203" pitchFamily="34" charset="-122"/>
              </a:rPr>
              <a:t>完成订单交付</a:t>
            </a:r>
          </a:p>
        </p:txBody>
      </p:sp>
      <p:sp>
        <p:nvSpPr>
          <p:cNvPr id="36" name="矩形 35">
            <a:extLst>
              <a:ext uri="{FF2B5EF4-FFF2-40B4-BE49-F238E27FC236}">
                <a16:creationId xmlns:a16="http://schemas.microsoft.com/office/drawing/2014/main" id="{463F5B7E-63DA-904D-B48C-ABDF5723F63C}"/>
              </a:ext>
            </a:extLst>
          </p:cNvPr>
          <p:cNvSpPr/>
          <p:nvPr/>
        </p:nvSpPr>
        <p:spPr>
          <a:xfrm rot="5400000">
            <a:off x="9690501" y="2139364"/>
            <a:ext cx="52926" cy="3558202"/>
          </a:xfrm>
          <a:prstGeom prst="rect">
            <a:avLst/>
          </a:prstGeom>
          <a:solidFill>
            <a:srgbClr val="707F9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a:extLst>
              <a:ext uri="{FF2B5EF4-FFF2-40B4-BE49-F238E27FC236}">
                <a16:creationId xmlns:a16="http://schemas.microsoft.com/office/drawing/2014/main" id="{51DD4936-FA6C-BD4C-9E9C-2E29E84C2554}"/>
              </a:ext>
            </a:extLst>
          </p:cNvPr>
          <p:cNvSpPr/>
          <p:nvPr/>
        </p:nvSpPr>
        <p:spPr>
          <a:xfrm>
            <a:off x="544769" y="463034"/>
            <a:ext cx="7231467" cy="492443"/>
          </a:xfrm>
          <a:prstGeom prst="rect">
            <a:avLst/>
          </a:prstGeom>
        </p:spPr>
        <p:txBody>
          <a:bodyPr wrap="none">
            <a:spAutoFit/>
          </a:bodyPr>
          <a:lstStyle/>
          <a:p>
            <a:r>
              <a:rPr lang="zh-CN" altLang="en-US" sz="2600" dirty="0">
                <a:solidFill>
                  <a:schemeClr val="tx1">
                    <a:lumMod val="85000"/>
                    <a:lumOff val="15000"/>
                  </a:schemeClr>
                </a:solidFill>
                <a:latin typeface="Microsoft YaHei" panose="020B0503020204020204" pitchFamily="34" charset="-122"/>
                <a:ea typeface="Microsoft YaHei" panose="020B0503020204020204" pitchFamily="34" charset="-122"/>
              </a:rPr>
              <a:t>以</a:t>
            </a:r>
            <a:r>
              <a:rPr lang="ja-JP" altLang="en-US" sz="2600">
                <a:solidFill>
                  <a:schemeClr val="tx1">
                    <a:lumMod val="85000"/>
                    <a:lumOff val="15000"/>
                  </a:schemeClr>
                </a:solidFill>
                <a:latin typeface="Microsoft YaHei" panose="020B0503020204020204" pitchFamily="34" charset="-122"/>
                <a:ea typeface="Microsoft YaHei" panose="020B0503020204020204" pitchFamily="34" charset="-122"/>
              </a:rPr>
              <a:t>消费者为中心</a:t>
            </a:r>
            <a:r>
              <a:rPr lang="zh-CN" altLang="en-US" sz="2600" dirty="0">
                <a:solidFill>
                  <a:schemeClr val="tx1">
                    <a:lumMod val="85000"/>
                    <a:lumOff val="15000"/>
                  </a:schemeClr>
                </a:solidFill>
                <a:latin typeface="Microsoft YaHei" panose="020B0503020204020204" pitchFamily="34" charset="-122"/>
                <a:ea typeface="Microsoft YaHei" panose="020B0503020204020204" pitchFamily="34" charset="-122"/>
              </a:rPr>
              <a:t>的</a:t>
            </a:r>
            <a:r>
              <a:rPr lang="ja-JP" altLang="en-US" sz="2600">
                <a:solidFill>
                  <a:schemeClr val="tx1">
                    <a:lumMod val="85000"/>
                    <a:lumOff val="15000"/>
                  </a:schemeClr>
                </a:solidFill>
                <a:latin typeface="Microsoft YaHei" panose="020B0503020204020204" pitchFamily="34" charset="-122"/>
                <a:ea typeface="Microsoft YaHei" panose="020B0503020204020204" pitchFamily="34" charset="-122"/>
              </a:rPr>
              <a:t>企业智能化实施</a:t>
            </a:r>
            <a:r>
              <a:rPr lang="zh-CN" altLang="en-US" sz="2600" dirty="0">
                <a:solidFill>
                  <a:schemeClr val="tx1">
                    <a:lumMod val="85000"/>
                    <a:lumOff val="15000"/>
                  </a:schemeClr>
                </a:solidFill>
                <a:latin typeface="Microsoft YaHei" panose="020B0503020204020204" pitchFamily="34" charset="-122"/>
                <a:ea typeface="Microsoft YaHei" panose="020B0503020204020204" pitchFamily="34" charset="-122"/>
              </a:rPr>
              <a:t> </a:t>
            </a:r>
            <a:r>
              <a:rPr lang="en-US" altLang="zh-CN" sz="2600" dirty="0">
                <a:solidFill>
                  <a:schemeClr val="tx1">
                    <a:lumMod val="85000"/>
                    <a:lumOff val="15000"/>
                  </a:schemeClr>
                </a:solidFill>
                <a:latin typeface="Microsoft YaHei" panose="020B0503020204020204" pitchFamily="34" charset="-122"/>
                <a:ea typeface="Microsoft YaHei" panose="020B0503020204020204" pitchFamily="34" charset="-122"/>
              </a:rPr>
              <a:t>–</a:t>
            </a:r>
            <a:r>
              <a:rPr lang="zh-CN" altLang="en-US" sz="2600" dirty="0">
                <a:solidFill>
                  <a:schemeClr val="tx1">
                    <a:lumMod val="85000"/>
                    <a:lumOff val="15000"/>
                  </a:schemeClr>
                </a:solidFill>
                <a:latin typeface="Microsoft YaHei" panose="020B0503020204020204" pitchFamily="34" charset="-122"/>
                <a:ea typeface="Microsoft YaHei" panose="020B0503020204020204" pitchFamily="34" charset="-122"/>
              </a:rPr>
              <a:t> </a:t>
            </a:r>
            <a:r>
              <a:rPr lang="ja-JP" altLang="en-US" sz="2600">
                <a:solidFill>
                  <a:schemeClr val="tx1">
                    <a:lumMod val="85000"/>
                    <a:lumOff val="15000"/>
                  </a:schemeClr>
                </a:solidFill>
                <a:latin typeface="Microsoft YaHei" panose="020B0503020204020204" pitchFamily="34" charset="-122"/>
                <a:ea typeface="Microsoft YaHei" panose="020B0503020204020204" pitchFamily="34" charset="-122"/>
              </a:rPr>
              <a:t>三</a:t>
            </a:r>
            <a:r>
              <a:rPr lang="ja-JP" altLang="en-US" sz="2600" dirty="0">
                <a:solidFill>
                  <a:schemeClr val="tx1">
                    <a:lumMod val="85000"/>
                    <a:lumOff val="15000"/>
                  </a:schemeClr>
                </a:solidFill>
                <a:latin typeface="Microsoft YaHei" panose="020B0503020204020204" pitchFamily="34" charset="-122"/>
                <a:ea typeface="Microsoft YaHei" panose="020B0503020204020204" pitchFamily="34" charset="-122"/>
              </a:rPr>
              <a:t>步</a:t>
            </a:r>
            <a:r>
              <a:rPr lang="ja-JP" altLang="en-US" sz="2600">
                <a:solidFill>
                  <a:schemeClr val="tx1">
                    <a:lumMod val="85000"/>
                    <a:lumOff val="15000"/>
                  </a:schemeClr>
                </a:solidFill>
                <a:latin typeface="Microsoft YaHei" panose="020B0503020204020204" pitchFamily="34" charset="-122"/>
                <a:ea typeface="Microsoft YaHei" panose="020B0503020204020204" pitchFamily="34" charset="-122"/>
              </a:rPr>
              <a:t>走战略</a:t>
            </a:r>
            <a:endParaRPr lang="zh-CN" altLang="en-US" sz="2600" dirty="0">
              <a:solidFill>
                <a:schemeClr val="tx1">
                  <a:lumMod val="85000"/>
                  <a:lumOff val="15000"/>
                </a:schemeClr>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775761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Up Arrow 16">
            <a:extLst>
              <a:ext uri="{FF2B5EF4-FFF2-40B4-BE49-F238E27FC236}">
                <a16:creationId xmlns:a16="http://schemas.microsoft.com/office/drawing/2014/main" id="{8D6B07CE-3E33-6149-822E-6DF69160D5C2}"/>
              </a:ext>
            </a:extLst>
          </p:cNvPr>
          <p:cNvSpPr/>
          <p:nvPr/>
        </p:nvSpPr>
        <p:spPr>
          <a:xfrm>
            <a:off x="8728327" y="1683245"/>
            <a:ext cx="317928" cy="919355"/>
          </a:xfrm>
          <a:prstGeom prst="upArrow">
            <a:avLst>
              <a:gd name="adj1" fmla="val 50000"/>
              <a:gd name="adj2" fmla="val 103642"/>
            </a:avLst>
          </a:prstGeom>
          <a:gradFill>
            <a:gsLst>
              <a:gs pos="70000">
                <a:schemeClr val="bg1"/>
              </a:gs>
              <a:gs pos="27000">
                <a:srgbClr val="8699AB"/>
              </a:gs>
              <a:gs pos="8000">
                <a:srgbClr val="96ACB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0B01323-CDA7-3B40-8AC1-984C22E3349C}"/>
              </a:ext>
            </a:extLst>
          </p:cNvPr>
          <p:cNvSpPr>
            <a:spLocks noGrp="1"/>
          </p:cNvSpPr>
          <p:nvPr>
            <p:ph type="title"/>
          </p:nvPr>
        </p:nvSpPr>
        <p:spPr>
          <a:xfrm>
            <a:off x="623391" y="620688"/>
            <a:ext cx="11192131" cy="521208"/>
          </a:xfrm>
        </p:spPr>
        <p:txBody>
          <a:bodyPr>
            <a:normAutofit fontScale="90000"/>
          </a:bodyPr>
          <a:lstStyle/>
          <a:p>
            <a:r>
              <a:rPr lang="zh-CN" altLang="en-US" dirty="0"/>
              <a:t>数字化转型价值</a:t>
            </a:r>
            <a:endParaRPr lang="en-US" dirty="0"/>
          </a:p>
        </p:txBody>
      </p:sp>
      <p:sp>
        <p:nvSpPr>
          <p:cNvPr id="3" name="Slide Number Placeholder 2">
            <a:extLst>
              <a:ext uri="{FF2B5EF4-FFF2-40B4-BE49-F238E27FC236}">
                <a16:creationId xmlns:a16="http://schemas.microsoft.com/office/drawing/2014/main" id="{AD8DCA4F-FD18-FE46-AB66-B8DA4B91602B}"/>
              </a:ext>
            </a:extLst>
          </p:cNvPr>
          <p:cNvSpPr>
            <a:spLocks noGrp="1"/>
          </p:cNvSpPr>
          <p:nvPr>
            <p:ph type="sldNum" sz="quarter" idx="4"/>
          </p:nvPr>
        </p:nvSpPr>
        <p:spPr/>
        <p:txBody>
          <a:bodyPr/>
          <a:lstStyle/>
          <a:p>
            <a:fld id="{6D22F896-40B5-4ADD-8801-0D06FADFA095}" type="slidenum">
              <a:rPr lang="en-US" smtClean="0"/>
              <a:pPr/>
              <a:t>11</a:t>
            </a:fld>
            <a:endParaRPr lang="en-US" dirty="0"/>
          </a:p>
        </p:txBody>
      </p:sp>
      <p:sp>
        <p:nvSpPr>
          <p:cNvPr id="5" name="TextBox 4">
            <a:extLst>
              <a:ext uri="{FF2B5EF4-FFF2-40B4-BE49-F238E27FC236}">
                <a16:creationId xmlns:a16="http://schemas.microsoft.com/office/drawing/2014/main" id="{797DA3A6-AE8F-6D41-91F3-2D8648C6C6EA}"/>
              </a:ext>
            </a:extLst>
          </p:cNvPr>
          <p:cNvSpPr txBox="1"/>
          <p:nvPr/>
        </p:nvSpPr>
        <p:spPr>
          <a:xfrm>
            <a:off x="7913874" y="2276652"/>
            <a:ext cx="2088573" cy="461665"/>
          </a:xfrm>
          <a:prstGeom prst="rect">
            <a:avLst/>
          </a:prstGeom>
          <a:noFill/>
        </p:spPr>
        <p:txBody>
          <a:bodyPr wrap="square" rtlCol="0">
            <a:spAutoFit/>
          </a:bodyPr>
          <a:lstStyle/>
          <a:p>
            <a:pPr algn="ctr"/>
            <a:r>
              <a:rPr lang="zh-CN" altLang="en-US" sz="2400" dirty="0">
                <a:solidFill>
                  <a:srgbClr val="2C6BB4"/>
                </a:solidFill>
                <a:latin typeface="Microsoft YaHei Light" panose="020B0502040204020203" pitchFamily="34" charset="-122"/>
                <a:ea typeface="Microsoft YaHei Light" panose="020B0502040204020203" pitchFamily="34" charset="-122"/>
              </a:rPr>
              <a:t>贡献度</a:t>
            </a:r>
            <a:r>
              <a:rPr lang="ja-JP" altLang="en-US">
                <a:latin typeface="Microsoft YaHei Light" panose="020B0502040204020203" pitchFamily="34" charset="-122"/>
                <a:ea typeface="Microsoft YaHei Light" panose="020B0502040204020203" pitchFamily="34" charset="-122"/>
              </a:rPr>
              <a:t>提升</a:t>
            </a:r>
            <a:endParaRPr lang="en-US" dirty="0">
              <a:latin typeface="Microsoft YaHei Light" panose="020B0502040204020203" pitchFamily="34" charset="-122"/>
              <a:ea typeface="Microsoft YaHei Light" panose="020B0502040204020203" pitchFamily="34" charset="-122"/>
            </a:endParaRPr>
          </a:p>
        </p:txBody>
      </p:sp>
      <p:sp>
        <p:nvSpPr>
          <p:cNvPr id="6" name="Rectangle 5">
            <a:extLst>
              <a:ext uri="{FF2B5EF4-FFF2-40B4-BE49-F238E27FC236}">
                <a16:creationId xmlns:a16="http://schemas.microsoft.com/office/drawing/2014/main" id="{228F4E68-E568-D340-822F-28DDF2A8CF52}"/>
              </a:ext>
            </a:extLst>
          </p:cNvPr>
          <p:cNvSpPr/>
          <p:nvPr/>
        </p:nvSpPr>
        <p:spPr>
          <a:xfrm>
            <a:off x="1631504" y="4701587"/>
            <a:ext cx="4715511" cy="1091774"/>
          </a:xfrm>
          <a:prstGeom prst="rect">
            <a:avLst/>
          </a:prstGeom>
        </p:spPr>
        <p:txBody>
          <a:bodyPr wrap="square">
            <a:spAutoFit/>
          </a:bodyPr>
          <a:lstStyle/>
          <a:p>
            <a:pPr marL="171450" indent="-171450">
              <a:lnSpc>
                <a:spcPct val="150000"/>
              </a:lnSpc>
              <a:buFont typeface="Arial" panose="020B0604020202020204" pitchFamily="34" charset="0"/>
              <a:buChar char="•"/>
            </a:pPr>
            <a:r>
              <a:rPr lang="zh-CN" altLang="en-US" sz="1500" dirty="0">
                <a:solidFill>
                  <a:srgbClr val="002060"/>
                </a:solidFill>
                <a:latin typeface="Microsoft YaHei Light" panose="020B0502040204020203" pitchFamily="34" charset="-122"/>
                <a:ea typeface="Microsoft YaHei Light" panose="020B0502040204020203" pitchFamily="34" charset="-122"/>
              </a:rPr>
              <a:t>低成本接触（数字化服务</a:t>
            </a:r>
            <a:r>
              <a:rPr lang="en-US" altLang="zh-CN" sz="1500" dirty="0">
                <a:solidFill>
                  <a:srgbClr val="002060"/>
                </a:solidFill>
                <a:latin typeface="Microsoft YaHei Light" panose="020B0502040204020203" pitchFamily="34" charset="-122"/>
                <a:ea typeface="Microsoft YaHei Light" panose="020B0502040204020203" pitchFamily="34" charset="-122"/>
              </a:rPr>
              <a:t>/</a:t>
            </a:r>
            <a:r>
              <a:rPr lang="zh-CN" altLang="en-US" sz="1500" dirty="0">
                <a:solidFill>
                  <a:srgbClr val="002060"/>
                </a:solidFill>
                <a:latin typeface="Microsoft YaHei Light" panose="020B0502040204020203" pitchFamily="34" charset="-122"/>
                <a:ea typeface="Microsoft YaHei Light" panose="020B0502040204020203" pitchFamily="34" charset="-122"/>
              </a:rPr>
              <a:t>内容</a:t>
            </a:r>
            <a:r>
              <a:rPr lang="en-US" altLang="zh-CN" sz="1500" dirty="0">
                <a:solidFill>
                  <a:srgbClr val="002060"/>
                </a:solidFill>
                <a:latin typeface="Microsoft YaHei Light" panose="020B0502040204020203" pitchFamily="34" charset="-122"/>
                <a:ea typeface="Microsoft YaHei Light" panose="020B0502040204020203" pitchFamily="34" charset="-122"/>
              </a:rPr>
              <a:t>/</a:t>
            </a:r>
            <a:r>
              <a:rPr lang="zh-CN" altLang="en-US" sz="1500" dirty="0">
                <a:solidFill>
                  <a:srgbClr val="002060"/>
                </a:solidFill>
                <a:latin typeface="Microsoft YaHei Light" panose="020B0502040204020203" pitchFamily="34" charset="-122"/>
                <a:ea typeface="Microsoft YaHei Light" panose="020B0502040204020203" pitchFamily="34" charset="-122"/>
              </a:rPr>
              <a:t>社交</a:t>
            </a:r>
            <a:r>
              <a:rPr lang="en-US" altLang="zh-CN" sz="1500" dirty="0">
                <a:solidFill>
                  <a:srgbClr val="002060"/>
                </a:solidFill>
                <a:latin typeface="Microsoft YaHei Light" panose="020B0502040204020203" pitchFamily="34" charset="-122"/>
                <a:ea typeface="Microsoft YaHei Light" panose="020B0502040204020203" pitchFamily="34" charset="-122"/>
              </a:rPr>
              <a:t>/</a:t>
            </a:r>
            <a:r>
              <a:rPr lang="zh-CN" altLang="en-US" sz="1500" dirty="0">
                <a:solidFill>
                  <a:srgbClr val="002060"/>
                </a:solidFill>
                <a:latin typeface="Microsoft YaHei Light" panose="020B0502040204020203" pitchFamily="34" charset="-122"/>
                <a:ea typeface="Microsoft YaHei Light" panose="020B0502040204020203" pitchFamily="34" charset="-122"/>
              </a:rPr>
              <a:t>游戏）</a:t>
            </a:r>
            <a:endParaRPr lang="en-US" altLang="zh-CN" sz="1500" dirty="0">
              <a:solidFill>
                <a:srgbClr val="002060"/>
              </a:solidFill>
              <a:latin typeface="Microsoft YaHei Light" panose="020B0502040204020203" pitchFamily="34" charset="-122"/>
              <a:ea typeface="Microsoft YaHei Light" panose="020B0502040204020203" pitchFamily="34" charset="-122"/>
            </a:endParaRPr>
          </a:p>
          <a:p>
            <a:pPr marL="171450" indent="-171450">
              <a:lnSpc>
                <a:spcPct val="150000"/>
              </a:lnSpc>
              <a:buFont typeface="Arial" panose="020B0604020202020204" pitchFamily="34" charset="0"/>
              <a:buChar char="•"/>
            </a:pPr>
            <a:r>
              <a:rPr lang="zh-CN" altLang="en-US" sz="1500" dirty="0">
                <a:solidFill>
                  <a:srgbClr val="002060"/>
                </a:solidFill>
                <a:latin typeface="Microsoft YaHei Light" panose="020B0502040204020203" pitchFamily="34" charset="-122"/>
                <a:ea typeface="Microsoft YaHei Light" panose="020B0502040204020203" pitchFamily="34" charset="-122"/>
              </a:rPr>
              <a:t>更为激进的数据获取（品牌活动比赛赞助）</a:t>
            </a:r>
            <a:endParaRPr lang="en-US" altLang="zh-CN" sz="1500" dirty="0">
              <a:solidFill>
                <a:srgbClr val="002060"/>
              </a:solidFill>
              <a:latin typeface="Microsoft YaHei Light" panose="020B0502040204020203" pitchFamily="34" charset="-122"/>
              <a:ea typeface="Microsoft YaHei Light" panose="020B0502040204020203" pitchFamily="34" charset="-122"/>
            </a:endParaRPr>
          </a:p>
          <a:p>
            <a:pPr marL="171450" indent="-171450">
              <a:lnSpc>
                <a:spcPct val="150000"/>
              </a:lnSpc>
              <a:buFont typeface="Arial" panose="020B0604020202020204" pitchFamily="34" charset="0"/>
              <a:buChar char="•"/>
            </a:pPr>
            <a:r>
              <a:rPr lang="zh-CN" altLang="en-US" sz="1500" dirty="0">
                <a:solidFill>
                  <a:srgbClr val="002060"/>
                </a:solidFill>
                <a:latin typeface="Microsoft YaHei Light" panose="020B0502040204020203" pitchFamily="34" charset="-122"/>
                <a:ea typeface="Microsoft YaHei Light" panose="020B0502040204020203" pitchFamily="34" charset="-122"/>
              </a:rPr>
              <a:t>非</a:t>
            </a:r>
            <a:r>
              <a:rPr lang="en-US" altLang="zh-CN" sz="1500" dirty="0">
                <a:solidFill>
                  <a:srgbClr val="002060"/>
                </a:solidFill>
                <a:latin typeface="Microsoft YaHei Light" panose="020B0502040204020203" pitchFamily="34" charset="-122"/>
                <a:ea typeface="Microsoft YaHei Light" panose="020B0502040204020203" pitchFamily="34" charset="-122"/>
              </a:rPr>
              <a:t>KPI</a:t>
            </a:r>
            <a:r>
              <a:rPr lang="zh-CN" altLang="en-US" sz="1500" dirty="0">
                <a:solidFill>
                  <a:srgbClr val="002060"/>
                </a:solidFill>
                <a:latin typeface="Microsoft YaHei Light" panose="020B0502040204020203" pitchFamily="34" charset="-122"/>
                <a:ea typeface="Microsoft YaHei Light" panose="020B0502040204020203" pitchFamily="34" charset="-122"/>
              </a:rPr>
              <a:t>类同样需要千人千面（一张屏</a:t>
            </a:r>
            <a:r>
              <a:rPr lang="en-US" altLang="zh-CN" sz="1500" dirty="0">
                <a:solidFill>
                  <a:srgbClr val="002060"/>
                </a:solidFill>
                <a:latin typeface="Microsoft YaHei Light" panose="020B0502040204020203" pitchFamily="34" charset="-122"/>
                <a:ea typeface="Microsoft YaHei Light" panose="020B0502040204020203" pitchFamily="34" charset="-122"/>
              </a:rPr>
              <a:t>-</a:t>
            </a:r>
            <a:r>
              <a:rPr lang="zh-CN" altLang="en-US" sz="1500" dirty="0">
                <a:solidFill>
                  <a:srgbClr val="002060"/>
                </a:solidFill>
                <a:latin typeface="Microsoft YaHei Light" panose="020B0502040204020203" pitchFamily="34" charset="-122"/>
                <a:ea typeface="Microsoft YaHei Light" panose="020B0502040204020203" pitchFamily="34" charset="-122"/>
              </a:rPr>
              <a:t>千张屏）</a:t>
            </a:r>
            <a:endParaRPr lang="en-US" sz="1500" dirty="0">
              <a:solidFill>
                <a:srgbClr val="002060"/>
              </a:solidFill>
              <a:latin typeface="Microsoft YaHei Light" panose="020B0502040204020203" pitchFamily="34" charset="-122"/>
              <a:ea typeface="Microsoft YaHei Light" panose="020B0502040204020203" pitchFamily="34" charset="-122"/>
            </a:endParaRPr>
          </a:p>
        </p:txBody>
      </p:sp>
      <p:sp>
        <p:nvSpPr>
          <p:cNvPr id="7" name="Rectangle 6">
            <a:extLst>
              <a:ext uri="{FF2B5EF4-FFF2-40B4-BE49-F238E27FC236}">
                <a16:creationId xmlns:a16="http://schemas.microsoft.com/office/drawing/2014/main" id="{358A9D5D-8AFA-CC45-A5DC-C075E25F7EE9}"/>
              </a:ext>
            </a:extLst>
          </p:cNvPr>
          <p:cNvSpPr/>
          <p:nvPr/>
        </p:nvSpPr>
        <p:spPr>
          <a:xfrm>
            <a:off x="7644692" y="4701587"/>
            <a:ext cx="4715511" cy="1091774"/>
          </a:xfrm>
          <a:prstGeom prst="rect">
            <a:avLst/>
          </a:prstGeom>
        </p:spPr>
        <p:txBody>
          <a:bodyPr wrap="square">
            <a:spAutoFit/>
          </a:bodyPr>
          <a:lstStyle/>
          <a:p>
            <a:pPr marL="171450" indent="-171450">
              <a:lnSpc>
                <a:spcPct val="150000"/>
              </a:lnSpc>
              <a:buFont typeface="Arial" panose="020B0604020202020204" pitchFamily="34" charset="0"/>
              <a:buChar char="•"/>
            </a:pPr>
            <a:r>
              <a:rPr lang="en-US" altLang="zh-CN" sz="1500" dirty="0">
                <a:solidFill>
                  <a:srgbClr val="002060"/>
                </a:solidFill>
                <a:latin typeface="Microsoft YaHei Light" panose="020B0502040204020203" pitchFamily="34" charset="-122"/>
                <a:ea typeface="Microsoft YaHei Light" panose="020B0502040204020203" pitchFamily="34" charset="-122"/>
              </a:rPr>
              <a:t>TA</a:t>
            </a:r>
          </a:p>
          <a:p>
            <a:pPr marL="171450" indent="-171450">
              <a:lnSpc>
                <a:spcPct val="150000"/>
              </a:lnSpc>
              <a:buFont typeface="Arial" panose="020B0604020202020204" pitchFamily="34" charset="0"/>
              <a:buChar char="•"/>
            </a:pPr>
            <a:r>
              <a:rPr lang="zh-CN" altLang="en-US" sz="1500" dirty="0">
                <a:solidFill>
                  <a:srgbClr val="002060"/>
                </a:solidFill>
                <a:latin typeface="Microsoft YaHei Light" panose="020B0502040204020203" pitchFamily="34" charset="-122"/>
                <a:ea typeface="Microsoft YaHei Light" panose="020B0502040204020203" pitchFamily="34" charset="-122"/>
              </a:rPr>
              <a:t>频次</a:t>
            </a:r>
            <a:endParaRPr lang="en-US" altLang="zh-CN" sz="1500" dirty="0">
              <a:solidFill>
                <a:srgbClr val="002060"/>
              </a:solidFill>
              <a:latin typeface="Microsoft YaHei Light" panose="020B0502040204020203" pitchFamily="34" charset="-122"/>
              <a:ea typeface="Microsoft YaHei Light" panose="020B0502040204020203" pitchFamily="34" charset="-122"/>
            </a:endParaRPr>
          </a:p>
          <a:p>
            <a:pPr marL="171450" indent="-171450">
              <a:lnSpc>
                <a:spcPct val="150000"/>
              </a:lnSpc>
              <a:buFont typeface="Arial" panose="020B0604020202020204" pitchFamily="34" charset="0"/>
              <a:buChar char="•"/>
            </a:pPr>
            <a:r>
              <a:rPr lang="en-US" sz="1500" dirty="0">
                <a:solidFill>
                  <a:srgbClr val="002060"/>
                </a:solidFill>
                <a:latin typeface="Microsoft YaHei Light" panose="020B0502040204020203" pitchFamily="34" charset="-122"/>
                <a:ea typeface="Microsoft YaHei Light" panose="020B0502040204020203" pitchFamily="34" charset="-122"/>
              </a:rPr>
              <a:t>…</a:t>
            </a:r>
          </a:p>
        </p:txBody>
      </p:sp>
      <p:pic>
        <p:nvPicPr>
          <p:cNvPr id="8" name="Picture 7">
            <a:extLst>
              <a:ext uri="{FF2B5EF4-FFF2-40B4-BE49-F238E27FC236}">
                <a16:creationId xmlns:a16="http://schemas.microsoft.com/office/drawing/2014/main" id="{373A773E-B3D9-4A40-A367-BACACC013DB9}"/>
              </a:ext>
            </a:extLst>
          </p:cNvPr>
          <p:cNvPicPr>
            <a:picLocks noChangeAspect="1"/>
          </p:cNvPicPr>
          <p:nvPr/>
        </p:nvPicPr>
        <p:blipFill rotWithShape="1">
          <a:blip r:embed="rId2">
            <a:clrChange>
              <a:clrFrom>
                <a:srgbClr val="FFFFFF"/>
              </a:clrFrom>
              <a:clrTo>
                <a:srgbClr val="FFFFFF">
                  <a:alpha val="0"/>
                </a:srgbClr>
              </a:clrTo>
            </a:clrChange>
            <a:alphaModFix amt="85000"/>
          </a:blip>
          <a:srcRect t="22263" b="33332"/>
          <a:stretch/>
        </p:blipFill>
        <p:spPr>
          <a:xfrm>
            <a:off x="6100798" y="2602600"/>
            <a:ext cx="5714725" cy="1902279"/>
          </a:xfrm>
          <a:prstGeom prst="rect">
            <a:avLst/>
          </a:prstGeom>
        </p:spPr>
      </p:pic>
      <p:pic>
        <p:nvPicPr>
          <p:cNvPr id="9" name="Picture 8">
            <a:extLst>
              <a:ext uri="{FF2B5EF4-FFF2-40B4-BE49-F238E27FC236}">
                <a16:creationId xmlns:a16="http://schemas.microsoft.com/office/drawing/2014/main" id="{5CCFE554-4284-2040-A2E6-707D7BEC20D8}"/>
              </a:ext>
            </a:extLst>
          </p:cNvPr>
          <p:cNvPicPr>
            <a:picLocks noChangeAspect="1"/>
          </p:cNvPicPr>
          <p:nvPr/>
        </p:nvPicPr>
        <p:blipFill rotWithShape="1">
          <a:blip r:embed="rId3">
            <a:clrChange>
              <a:clrFrom>
                <a:srgbClr val="FFFFFF"/>
              </a:clrFrom>
              <a:clrTo>
                <a:srgbClr val="FFFFFF">
                  <a:alpha val="0"/>
                </a:srgbClr>
              </a:clrTo>
            </a:clrChange>
            <a:alphaModFix amt="85000"/>
          </a:blip>
          <a:srcRect t="22262" b="33690"/>
          <a:stretch/>
        </p:blipFill>
        <p:spPr>
          <a:xfrm>
            <a:off x="782608" y="2655723"/>
            <a:ext cx="5439288" cy="1796031"/>
          </a:xfrm>
          <a:prstGeom prst="rect">
            <a:avLst/>
          </a:prstGeom>
        </p:spPr>
      </p:pic>
      <p:sp>
        <p:nvSpPr>
          <p:cNvPr id="10" name="Up Arrow 9">
            <a:extLst>
              <a:ext uri="{FF2B5EF4-FFF2-40B4-BE49-F238E27FC236}">
                <a16:creationId xmlns:a16="http://schemas.microsoft.com/office/drawing/2014/main" id="{14AD0D43-E5A5-A547-83D2-253A64A507F5}"/>
              </a:ext>
            </a:extLst>
          </p:cNvPr>
          <p:cNvSpPr/>
          <p:nvPr/>
        </p:nvSpPr>
        <p:spPr>
          <a:xfrm>
            <a:off x="5799564" y="1791819"/>
            <a:ext cx="871091" cy="4747999"/>
          </a:xfrm>
          <a:prstGeom prst="upArrow">
            <a:avLst>
              <a:gd name="adj1" fmla="val 50000"/>
              <a:gd name="adj2" fmla="val 142421"/>
            </a:avLst>
          </a:prstGeom>
          <a:gradFill>
            <a:gsLst>
              <a:gs pos="70000">
                <a:schemeClr val="bg1"/>
              </a:gs>
              <a:gs pos="27000">
                <a:srgbClr val="8699AB"/>
              </a:gs>
              <a:gs pos="8000">
                <a:srgbClr val="96ACB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44392AE0-BDA9-CD48-81E4-69CE27AAE9E5}"/>
              </a:ext>
            </a:extLst>
          </p:cNvPr>
          <p:cNvSpPr/>
          <p:nvPr/>
        </p:nvSpPr>
        <p:spPr>
          <a:xfrm>
            <a:off x="5140328" y="1323450"/>
            <a:ext cx="2262158" cy="369332"/>
          </a:xfrm>
          <a:prstGeom prst="rect">
            <a:avLst/>
          </a:prstGeom>
          <a:noFill/>
        </p:spPr>
        <p:txBody>
          <a:bodyPr wrap="square" rtlCol="0">
            <a:spAutoFit/>
          </a:bodyPr>
          <a:lstStyle/>
          <a:p>
            <a:r>
              <a:rPr lang="ja-JP" altLang="en-US" dirty="0">
                <a:solidFill>
                  <a:srgbClr val="0070C0"/>
                </a:solidFill>
              </a:rPr>
              <a:t>以</a:t>
            </a:r>
            <a:r>
              <a:rPr lang="zh-CN" altLang="en-US" dirty="0">
                <a:solidFill>
                  <a:srgbClr val="0070C0"/>
                </a:solidFill>
              </a:rPr>
              <a:t>客户</a:t>
            </a:r>
            <a:r>
              <a:rPr lang="ja-JP" altLang="en-US" dirty="0">
                <a:solidFill>
                  <a:srgbClr val="0070C0"/>
                </a:solidFill>
              </a:rPr>
              <a:t>为中心的</a:t>
            </a:r>
            <a:r>
              <a:rPr lang="zh-CN" altLang="en-US" dirty="0">
                <a:solidFill>
                  <a:srgbClr val="0070C0"/>
                </a:solidFill>
              </a:rPr>
              <a:t>企业</a:t>
            </a:r>
            <a:endParaRPr lang="en-US" dirty="0">
              <a:solidFill>
                <a:srgbClr val="0070C0"/>
              </a:solidFill>
            </a:endParaRPr>
          </a:p>
        </p:txBody>
      </p:sp>
      <p:sp>
        <p:nvSpPr>
          <p:cNvPr id="13" name="TextBox 12">
            <a:extLst>
              <a:ext uri="{FF2B5EF4-FFF2-40B4-BE49-F238E27FC236}">
                <a16:creationId xmlns:a16="http://schemas.microsoft.com/office/drawing/2014/main" id="{299650A9-9D83-5D42-A199-E180CE01F858}"/>
              </a:ext>
            </a:extLst>
          </p:cNvPr>
          <p:cNvSpPr txBox="1"/>
          <p:nvPr/>
        </p:nvSpPr>
        <p:spPr>
          <a:xfrm>
            <a:off x="5616949" y="5184117"/>
            <a:ext cx="1205013" cy="369332"/>
          </a:xfrm>
          <a:prstGeom prst="rect">
            <a:avLst/>
          </a:prstGeom>
          <a:noFill/>
        </p:spPr>
        <p:txBody>
          <a:bodyPr wrap="square" rtlCol="0">
            <a:spAutoFit/>
          </a:bodyPr>
          <a:lstStyle/>
          <a:p>
            <a:r>
              <a:rPr lang="en-US" altLang="zh-CN" dirty="0">
                <a:solidFill>
                  <a:srgbClr val="0070C0"/>
                </a:solidFill>
              </a:rPr>
              <a:t>Super APP</a:t>
            </a:r>
            <a:endParaRPr lang="en-US" dirty="0">
              <a:solidFill>
                <a:srgbClr val="0070C0"/>
              </a:solidFill>
            </a:endParaRPr>
          </a:p>
        </p:txBody>
      </p:sp>
      <p:sp>
        <p:nvSpPr>
          <p:cNvPr id="14" name="TextBox 13">
            <a:extLst>
              <a:ext uri="{FF2B5EF4-FFF2-40B4-BE49-F238E27FC236}">
                <a16:creationId xmlns:a16="http://schemas.microsoft.com/office/drawing/2014/main" id="{6D111D3E-F2D8-8E40-9A20-B728686F0003}"/>
              </a:ext>
            </a:extLst>
          </p:cNvPr>
          <p:cNvSpPr txBox="1"/>
          <p:nvPr/>
        </p:nvSpPr>
        <p:spPr>
          <a:xfrm>
            <a:off x="2134830" y="1369110"/>
            <a:ext cx="2734844" cy="369332"/>
          </a:xfrm>
          <a:prstGeom prst="rect">
            <a:avLst/>
          </a:prstGeom>
          <a:noFill/>
        </p:spPr>
        <p:txBody>
          <a:bodyPr wrap="square" rtlCol="0">
            <a:spAutoFit/>
          </a:bodyPr>
          <a:lstStyle/>
          <a:p>
            <a:pPr algn="ctr"/>
            <a:r>
              <a:rPr lang="zh-CN" altLang="en-US" dirty="0">
                <a:solidFill>
                  <a:schemeClr val="accent2"/>
                </a:solidFill>
              </a:rPr>
              <a:t>高频互动</a:t>
            </a:r>
            <a:endParaRPr lang="en-US" dirty="0">
              <a:solidFill>
                <a:schemeClr val="accent2"/>
              </a:solidFill>
            </a:endParaRPr>
          </a:p>
        </p:txBody>
      </p:sp>
      <p:sp>
        <p:nvSpPr>
          <p:cNvPr id="15" name="TextBox 14">
            <a:extLst>
              <a:ext uri="{FF2B5EF4-FFF2-40B4-BE49-F238E27FC236}">
                <a16:creationId xmlns:a16="http://schemas.microsoft.com/office/drawing/2014/main" id="{205DEB00-BBA9-EE47-B60C-BC76D619E327}"/>
              </a:ext>
            </a:extLst>
          </p:cNvPr>
          <p:cNvSpPr txBox="1"/>
          <p:nvPr/>
        </p:nvSpPr>
        <p:spPr>
          <a:xfrm>
            <a:off x="7743830" y="1369110"/>
            <a:ext cx="2416170" cy="369332"/>
          </a:xfrm>
          <a:prstGeom prst="rect">
            <a:avLst/>
          </a:prstGeom>
          <a:noFill/>
        </p:spPr>
        <p:txBody>
          <a:bodyPr wrap="square" rtlCol="0">
            <a:spAutoFit/>
          </a:bodyPr>
          <a:lstStyle/>
          <a:p>
            <a:pPr algn="ctr"/>
            <a:r>
              <a:rPr lang="zh-CN" altLang="en-US" dirty="0">
                <a:solidFill>
                  <a:schemeClr val="accent2"/>
                </a:solidFill>
              </a:rPr>
              <a:t>业绩提升</a:t>
            </a:r>
            <a:endParaRPr lang="en-US" dirty="0">
              <a:solidFill>
                <a:schemeClr val="accent2"/>
              </a:solidFill>
            </a:endParaRPr>
          </a:p>
        </p:txBody>
      </p:sp>
      <p:sp>
        <p:nvSpPr>
          <p:cNvPr id="16" name="Up Arrow 15">
            <a:extLst>
              <a:ext uri="{FF2B5EF4-FFF2-40B4-BE49-F238E27FC236}">
                <a16:creationId xmlns:a16="http://schemas.microsoft.com/office/drawing/2014/main" id="{8CD808E1-4A1B-1949-B48D-0359FC200FEF}"/>
              </a:ext>
            </a:extLst>
          </p:cNvPr>
          <p:cNvSpPr/>
          <p:nvPr/>
        </p:nvSpPr>
        <p:spPr>
          <a:xfrm>
            <a:off x="3343288" y="1737405"/>
            <a:ext cx="317928" cy="919355"/>
          </a:xfrm>
          <a:prstGeom prst="upArrow">
            <a:avLst>
              <a:gd name="adj1" fmla="val 50000"/>
              <a:gd name="adj2" fmla="val 103642"/>
            </a:avLst>
          </a:prstGeom>
          <a:gradFill>
            <a:gsLst>
              <a:gs pos="70000">
                <a:schemeClr val="bg1"/>
              </a:gs>
              <a:gs pos="27000">
                <a:srgbClr val="8699AB"/>
              </a:gs>
              <a:gs pos="8000">
                <a:srgbClr val="96ACB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1C1C85F5-CDC0-EE43-B648-419A44784011}"/>
              </a:ext>
            </a:extLst>
          </p:cNvPr>
          <p:cNvSpPr txBox="1"/>
          <p:nvPr/>
        </p:nvSpPr>
        <p:spPr>
          <a:xfrm>
            <a:off x="2477825" y="2320261"/>
            <a:ext cx="2088573" cy="461665"/>
          </a:xfrm>
          <a:prstGeom prst="rect">
            <a:avLst/>
          </a:prstGeom>
          <a:noFill/>
        </p:spPr>
        <p:txBody>
          <a:bodyPr wrap="square" rtlCol="0">
            <a:spAutoFit/>
          </a:bodyPr>
          <a:lstStyle/>
          <a:p>
            <a:pPr algn="ctr"/>
            <a:r>
              <a:rPr lang="ja-JP" altLang="en-US" sz="2400">
                <a:solidFill>
                  <a:srgbClr val="00AFBB"/>
                </a:solidFill>
                <a:latin typeface="Microsoft YaHei Light" panose="020B0502040204020203" pitchFamily="34" charset="-122"/>
                <a:ea typeface="Microsoft YaHei Light" panose="020B0502040204020203" pitchFamily="34" charset="-122"/>
              </a:rPr>
              <a:t>活跃度</a:t>
            </a:r>
            <a:r>
              <a:rPr lang="ja-JP" altLang="en-US">
                <a:latin typeface="Microsoft YaHei Light" panose="020B0502040204020203" pitchFamily="34" charset="-122"/>
                <a:ea typeface="Microsoft YaHei Light" panose="020B0502040204020203" pitchFamily="34" charset="-122"/>
              </a:rPr>
              <a:t>提升</a:t>
            </a:r>
            <a:endParaRPr lang="en-US" dirty="0">
              <a:latin typeface="Microsoft YaHei Light" panose="020B0502040204020203" pitchFamily="34" charset="-122"/>
              <a:ea typeface="Microsoft YaHei Light" panose="020B0502040204020203" pitchFamily="34" charset="-122"/>
            </a:endParaRPr>
          </a:p>
        </p:txBody>
      </p:sp>
    </p:spTree>
    <p:extLst>
      <p:ext uri="{BB962C8B-B14F-4D97-AF65-F5344CB8AC3E}">
        <p14:creationId xmlns:p14="http://schemas.microsoft.com/office/powerpoint/2010/main" val="22321752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01323-CDA7-3B40-8AC1-984C22E3349C}"/>
              </a:ext>
            </a:extLst>
          </p:cNvPr>
          <p:cNvSpPr>
            <a:spLocks noGrp="1"/>
          </p:cNvSpPr>
          <p:nvPr>
            <p:ph type="title"/>
          </p:nvPr>
        </p:nvSpPr>
        <p:spPr>
          <a:xfrm>
            <a:off x="623391" y="620688"/>
            <a:ext cx="11192131" cy="521208"/>
          </a:xfrm>
        </p:spPr>
        <p:txBody>
          <a:bodyPr>
            <a:normAutofit fontScale="90000"/>
          </a:bodyPr>
          <a:lstStyle/>
          <a:p>
            <a:r>
              <a:rPr lang="en-US" altLang="zh-CN" dirty="0"/>
              <a:t>APP</a:t>
            </a:r>
            <a:r>
              <a:rPr lang="zh-CN" altLang="en-US" dirty="0"/>
              <a:t>的使命</a:t>
            </a:r>
            <a:endParaRPr lang="en-US" dirty="0"/>
          </a:p>
        </p:txBody>
      </p:sp>
      <p:graphicFrame>
        <p:nvGraphicFramePr>
          <p:cNvPr id="12" name="图示 11">
            <a:extLst>
              <a:ext uri="{FF2B5EF4-FFF2-40B4-BE49-F238E27FC236}">
                <a16:creationId xmlns:a16="http://schemas.microsoft.com/office/drawing/2014/main" id="{D46D0CFB-4D88-4344-B071-58EC43AC0638}"/>
              </a:ext>
            </a:extLst>
          </p:cNvPr>
          <p:cNvGraphicFramePr/>
          <p:nvPr>
            <p:extLst>
              <p:ext uri="{D42A27DB-BD31-4B8C-83A1-F6EECF244321}">
                <p14:modId xmlns:p14="http://schemas.microsoft.com/office/powerpoint/2010/main" val="2727917029"/>
              </p:ext>
            </p:extLst>
          </p:nvPr>
        </p:nvGraphicFramePr>
        <p:xfrm>
          <a:off x="2493818" y="1784542"/>
          <a:ext cx="7407564" cy="32889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29178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en-US" altLang="zh-CN" sz="2800" dirty="0">
                <a:latin typeface="Microsoft YaHei" charset="-122"/>
                <a:ea typeface="Microsoft YaHei" charset="-122"/>
                <a:cs typeface="Microsoft YaHei" charset="-122"/>
                <a:sym typeface="Arial" panose="020B0604020202020204"/>
              </a:rPr>
              <a:t>CESS in 4Paradigm</a:t>
            </a:r>
          </a:p>
        </p:txBody>
      </p:sp>
      <p:pic>
        <p:nvPicPr>
          <p:cNvPr id="3" name="图形 2" descr="指向右边的反手食指">
            <a:extLst>
              <a:ext uri="{FF2B5EF4-FFF2-40B4-BE49-F238E27FC236}">
                <a16:creationId xmlns:a16="http://schemas.microsoft.com/office/drawing/2014/main" id="{7DB21E6D-5560-4536-91B5-B774B9FAF99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66291" y="2175073"/>
            <a:ext cx="914400" cy="914400"/>
          </a:xfrm>
          <a:prstGeom prst="rect">
            <a:avLst/>
          </a:prstGeom>
        </p:spPr>
      </p:pic>
      <p:pic>
        <p:nvPicPr>
          <p:cNvPr id="5" name="图形 4" descr="闪电球">
            <a:extLst>
              <a:ext uri="{FF2B5EF4-FFF2-40B4-BE49-F238E27FC236}">
                <a16:creationId xmlns:a16="http://schemas.microsoft.com/office/drawing/2014/main" id="{98B27E74-6482-4292-8092-242EA3CCCF0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301673" y="2175073"/>
            <a:ext cx="914400" cy="914400"/>
          </a:xfrm>
          <a:prstGeom prst="rect">
            <a:avLst/>
          </a:prstGeom>
        </p:spPr>
      </p:pic>
      <p:pic>
        <p:nvPicPr>
          <p:cNvPr id="7" name="图形 6" descr="回收标志">
            <a:extLst>
              <a:ext uri="{FF2B5EF4-FFF2-40B4-BE49-F238E27FC236}">
                <a16:creationId xmlns:a16="http://schemas.microsoft.com/office/drawing/2014/main" id="{81B32BE3-8B03-41C0-95B1-5254F0DC533D}"/>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137055" y="2175073"/>
            <a:ext cx="914400" cy="914400"/>
          </a:xfrm>
          <a:prstGeom prst="rect">
            <a:avLst/>
          </a:prstGeom>
        </p:spPr>
      </p:pic>
      <p:sp>
        <p:nvSpPr>
          <p:cNvPr id="8" name="文本框 7">
            <a:extLst>
              <a:ext uri="{FF2B5EF4-FFF2-40B4-BE49-F238E27FC236}">
                <a16:creationId xmlns:a16="http://schemas.microsoft.com/office/drawing/2014/main" id="{7EA4722D-81B2-40D5-8367-B3B05DDD3C9D}"/>
              </a:ext>
            </a:extLst>
          </p:cNvPr>
          <p:cNvSpPr txBox="1"/>
          <p:nvPr/>
        </p:nvSpPr>
        <p:spPr>
          <a:xfrm>
            <a:off x="2062324" y="3429000"/>
            <a:ext cx="1722331" cy="1705403"/>
          </a:xfrm>
          <a:prstGeom prst="rect">
            <a:avLst/>
          </a:prstGeom>
          <a:noFill/>
        </p:spPr>
        <p:txBody>
          <a:bodyPr wrap="none" rtlCol="0">
            <a:spAutoFit/>
          </a:bodyPr>
          <a:lstStyle/>
          <a:p>
            <a:pPr algn="ctr">
              <a:lnSpc>
                <a:spcPct val="150000"/>
              </a:lnSpc>
            </a:pPr>
            <a:r>
              <a:rPr lang="zh-CN" altLang="en-US" dirty="0">
                <a:latin typeface="微软雅黑" panose="020B0503020204020204" pitchFamily="34" charset="-122"/>
                <a:ea typeface="微软雅黑" panose="020B0503020204020204" pitchFamily="34" charset="-122"/>
              </a:rPr>
              <a:t>产品战略</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业务产品</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数据中台</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en-US" altLang="zh-CN" dirty="0" err="1">
                <a:latin typeface="微软雅黑" panose="020B0503020204020204" pitchFamily="34" charset="-122"/>
                <a:ea typeface="微软雅黑" panose="020B0503020204020204" pitchFamily="34" charset="-122"/>
              </a:rPr>
              <a:t>HyperCycle</a:t>
            </a:r>
            <a:endParaRPr lang="zh-CN" altLang="en-US"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C0B6FF6A-7258-4AE5-A013-A599056E36C2}"/>
              </a:ext>
            </a:extLst>
          </p:cNvPr>
          <p:cNvSpPr txBox="1"/>
          <p:nvPr/>
        </p:nvSpPr>
        <p:spPr>
          <a:xfrm>
            <a:off x="4714360" y="3429000"/>
            <a:ext cx="2089033" cy="1705403"/>
          </a:xfrm>
          <a:prstGeom prst="rect">
            <a:avLst/>
          </a:prstGeom>
          <a:noFill/>
        </p:spPr>
        <p:txBody>
          <a:bodyPr wrap="none" rtlCol="0">
            <a:spAutoFit/>
          </a:bodyPr>
          <a:lstStyle/>
          <a:p>
            <a:pPr algn="ctr">
              <a:lnSpc>
                <a:spcPct val="150000"/>
              </a:lnSpc>
            </a:pPr>
            <a:r>
              <a:rPr lang="zh-CN" altLang="en-US" dirty="0">
                <a:latin typeface="微软雅黑" panose="020B0503020204020204" pitchFamily="34" charset="-122"/>
                <a:ea typeface="微软雅黑" panose="020B0503020204020204" pitchFamily="34" charset="-122"/>
              </a:rPr>
              <a:t>价值导向</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面向消费者企业</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面向业务价值</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极快的落地速度</a:t>
            </a:r>
          </a:p>
        </p:txBody>
      </p:sp>
      <p:sp>
        <p:nvSpPr>
          <p:cNvPr id="12" name="文本框 11">
            <a:extLst>
              <a:ext uri="{FF2B5EF4-FFF2-40B4-BE49-F238E27FC236}">
                <a16:creationId xmlns:a16="http://schemas.microsoft.com/office/drawing/2014/main" id="{96CE60C2-4295-4E99-A581-21E22E1844C6}"/>
              </a:ext>
            </a:extLst>
          </p:cNvPr>
          <p:cNvSpPr txBox="1"/>
          <p:nvPr/>
        </p:nvSpPr>
        <p:spPr>
          <a:xfrm>
            <a:off x="7544130" y="3429000"/>
            <a:ext cx="2100255" cy="2120902"/>
          </a:xfrm>
          <a:prstGeom prst="rect">
            <a:avLst/>
          </a:prstGeom>
          <a:noFill/>
        </p:spPr>
        <p:txBody>
          <a:bodyPr wrap="none" rtlCol="0">
            <a:spAutoFit/>
          </a:bodyPr>
          <a:lstStyle/>
          <a:p>
            <a:pPr algn="ctr">
              <a:lnSpc>
                <a:spcPct val="150000"/>
              </a:lnSpc>
            </a:pPr>
            <a:r>
              <a:rPr lang="zh-CN" altLang="en-US" dirty="0">
                <a:latin typeface="微软雅黑" panose="020B0503020204020204" pitchFamily="34" charset="-122"/>
                <a:ea typeface="微软雅黑" panose="020B0503020204020204" pitchFamily="34" charset="-122"/>
              </a:rPr>
              <a:t>业务变革</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Business</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by AI</a:t>
            </a:r>
          </a:p>
          <a:p>
            <a:pPr marL="285750" indent="-285750">
              <a:lnSpc>
                <a:spcPct val="150000"/>
              </a:lnSpc>
              <a:buFont typeface="Arial" panose="020B0604020202020204" pitchFamily="34" charset="0"/>
              <a:buChar char="•"/>
            </a:pPr>
            <a:r>
              <a:rPr lang="en-US" altLang="zh-CN" dirty="0">
                <a:latin typeface="微软雅黑" panose="020B0503020204020204" pitchFamily="34" charset="-122"/>
                <a:ea typeface="微软雅黑" panose="020B0503020204020204" pitchFamily="34" charset="-122"/>
              </a:rPr>
              <a:t>Business</a:t>
            </a:r>
            <a:r>
              <a:rPr lang="zh-CN" altLang="en-US" dirty="0">
                <a:latin typeface="微软雅黑" panose="020B0503020204020204" pitchFamily="34" charset="-122"/>
                <a:ea typeface="微软雅黑" panose="020B0503020204020204" pitchFamily="34" charset="-122"/>
              </a:rPr>
              <a:t> </a:t>
            </a:r>
            <a:r>
              <a:rPr lang="en-US" altLang="zh-CN" dirty="0">
                <a:latin typeface="微软雅黑" panose="020B0503020204020204" pitchFamily="34" charset="-122"/>
                <a:ea typeface="微软雅黑" panose="020B0503020204020204" pitchFamily="34" charset="-122"/>
              </a:rPr>
              <a:t>for AI</a:t>
            </a: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大闭环</a:t>
            </a: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751100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132"/>
          <p:cNvSpPr/>
          <p:nvPr/>
        </p:nvSpPr>
        <p:spPr>
          <a:xfrm>
            <a:off x="1252064" y="1484083"/>
            <a:ext cx="8741389" cy="1367973"/>
          </a:xfrm>
          <a:prstGeom prst="rect">
            <a:avLst/>
          </a:prstGeom>
          <a:solidFill>
            <a:schemeClr val="bg1"/>
          </a:solidFill>
          <a:ln w="12700" cap="flat" cmpd="sng" algn="ctr">
            <a:solidFill>
              <a:srgbClr val="49B0B0"/>
            </a:solidFill>
            <a:prstDash val="dash"/>
          </a:ln>
          <a:effectLst/>
        </p:spPr>
        <p:txBody>
          <a:bodyPr lIns="46796" tIns="45718" rIns="46796" bIns="45718" spcCol="0" rtlCol="0" anchor="ctr"/>
          <a:lstStyle/>
          <a:p>
            <a:pPr algn="ctr" defTabSz="914332">
              <a:defRPr/>
            </a:pPr>
            <a:endParaRPr lang="zh-CN" altLang="en-US" sz="1600" kern="0" dirty="0">
              <a:solidFill>
                <a:prstClr val="black"/>
              </a:solidFill>
              <a:latin typeface="Calibri"/>
              <a:ea typeface="微软雅黑"/>
              <a:cs typeface="Arial"/>
            </a:endParaRPr>
          </a:p>
        </p:txBody>
      </p:sp>
      <p:sp>
        <p:nvSpPr>
          <p:cNvPr id="33" name="矩形 136"/>
          <p:cNvSpPr/>
          <p:nvPr/>
        </p:nvSpPr>
        <p:spPr>
          <a:xfrm>
            <a:off x="1218887" y="5182208"/>
            <a:ext cx="8774567" cy="1589715"/>
          </a:xfrm>
          <a:prstGeom prst="rect">
            <a:avLst/>
          </a:prstGeom>
          <a:solidFill>
            <a:schemeClr val="bg1"/>
          </a:solidFill>
          <a:ln w="12700" cap="flat" cmpd="sng" algn="ctr">
            <a:solidFill>
              <a:srgbClr val="49B0B0"/>
            </a:solidFill>
            <a:prstDash val="dash"/>
          </a:ln>
          <a:effectLst/>
        </p:spPr>
        <p:txBody>
          <a:bodyPr lIns="46796" tIns="45718" rIns="46796" bIns="45718" spcCol="0" rtlCol="0" anchor="ctr"/>
          <a:lstStyle/>
          <a:p>
            <a:pPr algn="ctr" defTabSz="914332"/>
            <a:endParaRPr lang="zh-CN" altLang="en-US" sz="1600" kern="0">
              <a:solidFill>
                <a:prstClr val="black"/>
              </a:solidFill>
              <a:latin typeface="Calibri"/>
              <a:ea typeface="微软雅黑"/>
              <a:cs typeface="Arial"/>
            </a:endParaRPr>
          </a:p>
        </p:txBody>
      </p:sp>
      <p:sp>
        <p:nvSpPr>
          <p:cNvPr id="31" name="矩形 134"/>
          <p:cNvSpPr/>
          <p:nvPr/>
        </p:nvSpPr>
        <p:spPr>
          <a:xfrm>
            <a:off x="1215032" y="2992436"/>
            <a:ext cx="8778421" cy="1912021"/>
          </a:xfrm>
          <a:prstGeom prst="rect">
            <a:avLst/>
          </a:prstGeom>
          <a:solidFill>
            <a:schemeClr val="bg1"/>
          </a:solidFill>
          <a:ln w="12700" cap="flat" cmpd="sng" algn="ctr">
            <a:solidFill>
              <a:srgbClr val="49B0B0"/>
            </a:solidFill>
            <a:prstDash val="dash"/>
          </a:ln>
          <a:effectLst/>
        </p:spPr>
        <p:txBody>
          <a:bodyPr lIns="46796" tIns="45718" rIns="46796" bIns="45718" spcCol="0" rtlCol="0" anchor="ctr"/>
          <a:lstStyle/>
          <a:p>
            <a:pPr algn="ctr" defTabSz="914332"/>
            <a:endParaRPr lang="zh-CN" altLang="en-US" sz="1600" kern="0">
              <a:solidFill>
                <a:prstClr val="black"/>
              </a:solidFill>
              <a:latin typeface="Calibri"/>
              <a:ea typeface="微软雅黑"/>
              <a:cs typeface="Arial"/>
            </a:endParaRPr>
          </a:p>
        </p:txBody>
      </p:sp>
      <p:sp>
        <p:nvSpPr>
          <p:cNvPr id="46087" name="灯片编号占位符 2"/>
          <p:cNvSpPr>
            <a:spLocks noGrp="1" noChangeArrowheads="1"/>
          </p:cNvSpPr>
          <p:nvPr>
            <p:ph type="sldNum" sz="quarter" idx="4294967295"/>
          </p:nvPr>
        </p:nvSpPr>
        <p:spPr bwMode="auto">
          <a:noFill/>
          <a:ln>
            <a:miter lim="800000"/>
            <a:headEnd/>
            <a:tailEnd/>
          </a:ln>
        </p:spPr>
        <p:txBody>
          <a:bodyPr/>
          <a:lstStyle/>
          <a:p>
            <a:r>
              <a:rPr lang="en-US" altLang="zh-CN" sz="100" dirty="0">
                <a:solidFill>
                  <a:schemeClr val="tx1"/>
                </a:solidFill>
                <a:latin typeface="Arial" pitchFamily="34" charset="0"/>
                <a:ea typeface="宋体" pitchFamily="2" charset="-122"/>
                <a:sym typeface="Arial" pitchFamily="34" charset="0"/>
              </a:rPr>
              <a:t>1</a:t>
            </a:r>
            <a:endParaRPr lang="zh-CN" altLang="zh-CN" sz="100" dirty="0">
              <a:solidFill>
                <a:schemeClr val="tx1"/>
              </a:solidFill>
              <a:latin typeface="Arial" pitchFamily="34" charset="0"/>
              <a:ea typeface="宋体" pitchFamily="2" charset="-122"/>
              <a:sym typeface="Arial" pitchFamily="34" charset="0"/>
            </a:endParaRPr>
          </a:p>
        </p:txBody>
      </p:sp>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en-US" altLang="zh-CN" sz="2800" dirty="0">
                <a:latin typeface="Microsoft YaHei" charset="-122"/>
                <a:ea typeface="Microsoft YaHei" charset="-122"/>
                <a:cs typeface="Microsoft YaHei" charset="-122"/>
                <a:sym typeface="Arial" panose="020B0604020202020204"/>
              </a:rPr>
              <a:t>Architecture Now</a:t>
            </a:r>
          </a:p>
        </p:txBody>
      </p:sp>
      <p:sp>
        <p:nvSpPr>
          <p:cNvPr id="5" name="TextBox 4"/>
          <p:cNvSpPr txBox="1"/>
          <p:nvPr/>
        </p:nvSpPr>
        <p:spPr>
          <a:xfrm>
            <a:off x="5610290" y="1598908"/>
            <a:ext cx="1818167" cy="1084520"/>
          </a:xfrm>
          <a:prstGeom prst="rect">
            <a:avLst/>
          </a:prstGeom>
          <a:solidFill>
            <a:schemeClr val="bg1"/>
          </a:solidFill>
          <a:ln>
            <a:solidFill>
              <a:srgbClr val="49B0B0"/>
            </a:solidFill>
          </a:ln>
        </p:spPr>
        <p:txBody>
          <a:bodyPr wrap="square" lIns="91434" tIns="45718" rIns="91434" bIns="45718" rtlCol="0" anchor="t">
            <a:noAutofit/>
          </a:bodyPr>
          <a:lstStyle/>
          <a:p>
            <a:pPr algn="ctr" defTabSz="650826">
              <a:defRPr/>
            </a:pPr>
            <a:r>
              <a:rPr lang="zh-CN" altLang="en-US" sz="1300" kern="0" dirty="0">
                <a:latin typeface="Calibri"/>
                <a:ea typeface="微软雅黑"/>
                <a:cs typeface="Arial"/>
              </a:rPr>
              <a:t>在线服务</a:t>
            </a:r>
          </a:p>
        </p:txBody>
      </p:sp>
      <p:sp>
        <p:nvSpPr>
          <p:cNvPr id="6" name="矩形 106"/>
          <p:cNvSpPr/>
          <p:nvPr/>
        </p:nvSpPr>
        <p:spPr>
          <a:xfrm>
            <a:off x="2484326" y="1598912"/>
            <a:ext cx="1488559" cy="1084521"/>
          </a:xfrm>
          <a:prstGeom prst="rect">
            <a:avLst/>
          </a:prstGeom>
          <a:solidFill>
            <a:schemeClr val="bg1"/>
          </a:solidFill>
          <a:ln>
            <a:solidFill>
              <a:srgbClr val="49B0B0"/>
            </a:solidFill>
          </a:ln>
        </p:spPr>
        <p:txBody>
          <a:bodyPr wrap="square" lIns="91434" tIns="45718" rIns="91434" bIns="45718" rtlCol="0" anchor="t">
            <a:noAutofit/>
          </a:bodyPr>
          <a:lstStyle/>
          <a:p>
            <a:pPr algn="ctr" defTabSz="650826"/>
            <a:endParaRPr lang="zh-CN" altLang="en-US" sz="1300" kern="0">
              <a:latin typeface="Calibri"/>
              <a:ea typeface="微软雅黑"/>
              <a:cs typeface="Arial"/>
            </a:endParaRPr>
          </a:p>
        </p:txBody>
      </p:sp>
      <p:sp>
        <p:nvSpPr>
          <p:cNvPr id="7" name="TextBox 6"/>
          <p:cNvSpPr txBox="1"/>
          <p:nvPr/>
        </p:nvSpPr>
        <p:spPr>
          <a:xfrm>
            <a:off x="3678349" y="1078781"/>
            <a:ext cx="2270059" cy="350875"/>
          </a:xfrm>
          <a:prstGeom prst="rect">
            <a:avLst/>
          </a:prstGeom>
          <a:solidFill>
            <a:srgbClr val="7030A0"/>
          </a:solidFill>
          <a:ln>
            <a:solidFill>
              <a:srgbClr val="7030A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300" dirty="0"/>
              <a:t>前端系统</a:t>
            </a:r>
          </a:p>
        </p:txBody>
      </p:sp>
      <p:sp>
        <p:nvSpPr>
          <p:cNvPr id="8" name="TextBox 7"/>
          <p:cNvSpPr txBox="1"/>
          <p:nvPr/>
        </p:nvSpPr>
        <p:spPr>
          <a:xfrm>
            <a:off x="2590651" y="1737129"/>
            <a:ext cx="1265275" cy="350875"/>
          </a:xfrm>
          <a:prstGeom prst="rect">
            <a:avLst/>
          </a:prstGeom>
          <a:solidFill>
            <a:srgbClr val="7030A0"/>
          </a:solidFill>
          <a:ln>
            <a:solidFill>
              <a:srgbClr val="7030A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200" dirty="0"/>
              <a:t>统一数据采集</a:t>
            </a:r>
          </a:p>
        </p:txBody>
      </p:sp>
      <p:sp>
        <p:nvSpPr>
          <p:cNvPr id="9" name="TextBox 8"/>
          <p:cNvSpPr txBox="1"/>
          <p:nvPr/>
        </p:nvSpPr>
        <p:spPr>
          <a:xfrm>
            <a:off x="2590651" y="3695785"/>
            <a:ext cx="1265275" cy="526312"/>
          </a:xfrm>
          <a:prstGeom prst="rect">
            <a:avLst/>
          </a:prstGeom>
          <a:solidFill>
            <a:srgbClr val="FF0000"/>
          </a:solidFill>
          <a:ln w="3175" cap="flat" cmpd="sng" algn="ctr">
            <a:solidFill>
              <a:srgbClr val="FF000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流数据处理</a:t>
            </a:r>
          </a:p>
        </p:txBody>
      </p:sp>
      <p:sp>
        <p:nvSpPr>
          <p:cNvPr id="10" name="TextBox 9"/>
          <p:cNvSpPr txBox="1"/>
          <p:nvPr/>
        </p:nvSpPr>
        <p:spPr>
          <a:xfrm>
            <a:off x="2590651" y="2207176"/>
            <a:ext cx="1265275" cy="350875"/>
          </a:xfrm>
          <a:prstGeom prst="rect">
            <a:avLst/>
          </a:prstGeom>
          <a:solidFill>
            <a:srgbClr val="7030A0"/>
          </a:solidFill>
          <a:ln>
            <a:solidFill>
              <a:srgbClr val="7030A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200" dirty="0"/>
              <a:t>统一数据分发</a:t>
            </a:r>
          </a:p>
        </p:txBody>
      </p:sp>
      <p:sp>
        <p:nvSpPr>
          <p:cNvPr id="11" name="圆柱形 112"/>
          <p:cNvSpPr/>
          <p:nvPr/>
        </p:nvSpPr>
        <p:spPr>
          <a:xfrm>
            <a:off x="2548124" y="5432974"/>
            <a:ext cx="1371601" cy="691116"/>
          </a:xfrm>
          <a:prstGeom prst="can">
            <a:avLst/>
          </a:prstGeom>
          <a:solidFill>
            <a:srgbClr val="7030A0"/>
          </a:solidFill>
          <a:ln>
            <a:solidFill>
              <a:srgbClr val="7030A0"/>
            </a:solidFill>
          </a:ln>
        </p:spPr>
        <p:txBody>
          <a:bodyPr wrap="square" lIns="91434" tIns="45718" rIns="91434" bIns="45718" rtlCol="0" anchor="ctr">
            <a:noAutofit/>
          </a:bodyPr>
          <a:lstStyle/>
          <a:p>
            <a:pPr algn="ctr" defTabSz="650826"/>
            <a:r>
              <a:rPr lang="en-US" altLang="zh-CN" sz="1200" dirty="0">
                <a:solidFill>
                  <a:schemeClr val="bg1"/>
                </a:solidFill>
                <a:latin typeface="Calibri"/>
                <a:ea typeface="微软雅黑"/>
                <a:cs typeface="Arial"/>
              </a:rPr>
              <a:t>Hadoop</a:t>
            </a:r>
            <a:endParaRPr lang="zh-CN" altLang="en-US" sz="1200" dirty="0">
              <a:solidFill>
                <a:schemeClr val="bg1"/>
              </a:solidFill>
              <a:latin typeface="Calibri"/>
              <a:ea typeface="微软雅黑"/>
              <a:cs typeface="Arial"/>
            </a:endParaRPr>
          </a:p>
        </p:txBody>
      </p:sp>
      <p:sp>
        <p:nvSpPr>
          <p:cNvPr id="12" name="TextBox 11"/>
          <p:cNvSpPr txBox="1"/>
          <p:nvPr/>
        </p:nvSpPr>
        <p:spPr>
          <a:xfrm>
            <a:off x="1352493" y="5515372"/>
            <a:ext cx="940964" cy="526312"/>
          </a:xfrm>
          <a:prstGeom prst="rect">
            <a:avLst/>
          </a:prstGeom>
          <a:solidFill>
            <a:srgbClr val="7030A0"/>
          </a:solidFill>
          <a:ln>
            <a:solidFill>
              <a:srgbClr val="7030A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900">
                <a:solidFill>
                  <a:schemeClr val="bg1"/>
                </a:solidFill>
                <a:latin typeface="Calibri"/>
                <a:ea typeface="微软雅黑"/>
                <a:cs typeface="Arial"/>
              </a:defRPr>
            </a:lvl1pPr>
          </a:lstStyle>
          <a:p>
            <a:r>
              <a:rPr lang="zh-CN" altLang="en-US" dirty="0"/>
              <a:t>业务数据源</a:t>
            </a:r>
          </a:p>
        </p:txBody>
      </p:sp>
      <p:cxnSp>
        <p:nvCxnSpPr>
          <p:cNvPr id="13" name="直接箭头连接符 114"/>
          <p:cNvCxnSpPr/>
          <p:nvPr/>
        </p:nvCxnSpPr>
        <p:spPr>
          <a:xfrm>
            <a:off x="2293456" y="5778529"/>
            <a:ext cx="254667" cy="3"/>
          </a:xfrm>
          <a:prstGeom prst="straightConnector1">
            <a:avLst/>
          </a:prstGeom>
          <a:noFill/>
          <a:ln w="19050" cap="flat" cmpd="sng" algn="ctr">
            <a:solidFill>
              <a:srgbClr val="49B0B0"/>
            </a:solidFill>
            <a:prstDash val="solid"/>
            <a:headEnd type="none" w="med" len="med"/>
            <a:tailEnd type="arrow"/>
          </a:ln>
          <a:effectLst/>
        </p:spPr>
      </p:cxnSp>
      <p:sp>
        <p:nvSpPr>
          <p:cNvPr id="14" name="TextBox 13"/>
          <p:cNvSpPr txBox="1"/>
          <p:nvPr/>
        </p:nvSpPr>
        <p:spPr>
          <a:xfrm>
            <a:off x="4622449" y="5282876"/>
            <a:ext cx="2795415" cy="1377947"/>
          </a:xfrm>
          <a:prstGeom prst="rect">
            <a:avLst/>
          </a:prstGeom>
          <a:solidFill>
            <a:schemeClr val="bg1"/>
          </a:solidFill>
          <a:ln>
            <a:solidFill>
              <a:srgbClr val="49B0B0"/>
            </a:solidFill>
          </a:ln>
        </p:spPr>
        <p:txBody>
          <a:bodyPr wrap="square" lIns="91434" tIns="45718" rIns="91434" bIns="45718" rtlCol="0" anchor="t">
            <a:noAutofit/>
          </a:bodyPr>
          <a:lstStyle>
            <a:defPPr>
              <a:defRPr lang="en-US"/>
            </a:defPPr>
            <a:lvl1pPr marL="0" marR="0" lvl="0" indent="0" algn="ctr" defTabSz="488132" eaLnBrk="1" fontAlgn="auto" latinLnBrk="0" hangingPunct="1">
              <a:lnSpc>
                <a:spcPct val="100000"/>
              </a:lnSpc>
              <a:spcBef>
                <a:spcPts val="0"/>
              </a:spcBef>
              <a:spcAft>
                <a:spcPts val="0"/>
              </a:spcAft>
              <a:buClrTx/>
              <a:buSzTx/>
              <a:buFontTx/>
              <a:buNone/>
              <a:tabLst/>
              <a:defRPr kumimoji="0" sz="1000" b="0" i="0" u="none" strike="noStrike" kern="0" cap="none" spc="0" normalizeH="0" baseline="0">
                <a:ln>
                  <a:noFill/>
                </a:ln>
                <a:effectLst/>
                <a:uLnTx/>
                <a:uFillTx/>
                <a:latin typeface="Calibri"/>
                <a:ea typeface="微软雅黑"/>
                <a:cs typeface="Arial"/>
              </a:defRPr>
            </a:lvl1pPr>
          </a:lstStyle>
          <a:p>
            <a:r>
              <a:rPr lang="zh-CN" altLang="en-US" dirty="0"/>
              <a:t>离线计算</a:t>
            </a:r>
          </a:p>
        </p:txBody>
      </p:sp>
      <p:sp>
        <p:nvSpPr>
          <p:cNvPr id="15" name="TextBox 14"/>
          <p:cNvSpPr txBox="1"/>
          <p:nvPr/>
        </p:nvSpPr>
        <p:spPr>
          <a:xfrm>
            <a:off x="6136807" y="6209154"/>
            <a:ext cx="994125" cy="353532"/>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模型训练</a:t>
            </a:r>
          </a:p>
        </p:txBody>
      </p:sp>
      <p:sp>
        <p:nvSpPr>
          <p:cNvPr id="16" name="圆柱形 117"/>
          <p:cNvSpPr/>
          <p:nvPr/>
        </p:nvSpPr>
        <p:spPr>
          <a:xfrm>
            <a:off x="5791201" y="3749984"/>
            <a:ext cx="1469244" cy="479479"/>
          </a:xfrm>
          <a:prstGeom prst="can">
            <a:avLst/>
          </a:prstGeom>
          <a:solidFill>
            <a:srgbClr val="49B0B0"/>
          </a:solidFill>
          <a:ln>
            <a:solidFill>
              <a:srgbClr val="49B0B0"/>
            </a:solidFill>
          </a:ln>
        </p:spPr>
        <p:txBody>
          <a:bodyPr wrap="square" lIns="91434" tIns="45718" rIns="91434" bIns="45718" rtlCol="0" anchor="ctr">
            <a:noAutofit/>
          </a:bodyPr>
          <a:lstStyle/>
          <a:p>
            <a:pPr algn="ctr" defTabSz="650826"/>
            <a:r>
              <a:rPr lang="zh-CN" altLang="en-US" sz="1200" dirty="0">
                <a:solidFill>
                  <a:schemeClr val="bg1"/>
                </a:solidFill>
                <a:latin typeface="Calibri"/>
                <a:ea typeface="微软雅黑"/>
                <a:cs typeface="Arial"/>
              </a:rPr>
              <a:t>数据缓存</a:t>
            </a:r>
          </a:p>
        </p:txBody>
      </p:sp>
      <p:sp>
        <p:nvSpPr>
          <p:cNvPr id="17" name="TextBox 16"/>
          <p:cNvSpPr txBox="1"/>
          <p:nvPr/>
        </p:nvSpPr>
        <p:spPr>
          <a:xfrm>
            <a:off x="5617126" y="4444267"/>
            <a:ext cx="1800737" cy="353532"/>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en-US" altLang="zh-CN" dirty="0"/>
              <a:t>Online Learning</a:t>
            </a:r>
            <a:endParaRPr lang="zh-CN" altLang="en-US" dirty="0"/>
          </a:p>
        </p:txBody>
      </p:sp>
      <p:cxnSp>
        <p:nvCxnSpPr>
          <p:cNvPr id="18" name="直接箭头连接符 119"/>
          <p:cNvCxnSpPr/>
          <p:nvPr/>
        </p:nvCxnSpPr>
        <p:spPr>
          <a:xfrm>
            <a:off x="3919723" y="5778533"/>
            <a:ext cx="965615" cy="1303"/>
          </a:xfrm>
          <a:prstGeom prst="straightConnector1">
            <a:avLst/>
          </a:prstGeom>
          <a:noFill/>
          <a:ln w="19050" cap="flat" cmpd="sng" algn="ctr">
            <a:solidFill>
              <a:srgbClr val="49B0B0"/>
            </a:solidFill>
            <a:prstDash val="solid"/>
            <a:headEnd type="none" w="med" len="med"/>
            <a:tailEnd type="arrow"/>
          </a:ln>
          <a:effectLst/>
        </p:spPr>
      </p:cxnSp>
      <p:cxnSp>
        <p:nvCxnSpPr>
          <p:cNvPr id="19" name="直接箭头连接符 120"/>
          <p:cNvCxnSpPr/>
          <p:nvPr/>
        </p:nvCxnSpPr>
        <p:spPr>
          <a:xfrm flipV="1">
            <a:off x="6633871" y="5948811"/>
            <a:ext cx="8703" cy="260343"/>
          </a:xfrm>
          <a:prstGeom prst="straightConnector1">
            <a:avLst/>
          </a:prstGeom>
          <a:noFill/>
          <a:ln w="19050" cap="flat" cmpd="sng" algn="ctr">
            <a:solidFill>
              <a:srgbClr val="49B0B0"/>
            </a:solidFill>
            <a:prstDash val="solid"/>
            <a:headEnd type="none" w="med" len="med"/>
            <a:tailEnd type="arrow"/>
          </a:ln>
          <a:effectLst/>
        </p:spPr>
      </p:cxnSp>
      <p:sp>
        <p:nvSpPr>
          <p:cNvPr id="58" name="矩形 166"/>
          <p:cNvSpPr/>
          <p:nvPr/>
        </p:nvSpPr>
        <p:spPr>
          <a:xfrm>
            <a:off x="10185149" y="1421121"/>
            <a:ext cx="1041148" cy="5350800"/>
          </a:xfrm>
          <a:prstGeom prst="rect">
            <a:avLst/>
          </a:prstGeom>
          <a:solidFill>
            <a:schemeClr val="bg1"/>
          </a:solidFill>
          <a:ln w="12700" cap="flat" cmpd="sng" algn="ctr">
            <a:solidFill>
              <a:srgbClr val="FF0000"/>
            </a:solidFill>
            <a:prstDash val="solid"/>
          </a:ln>
          <a:effectLst/>
        </p:spPr>
        <p:txBody>
          <a:bodyPr lIns="46796" tIns="45718" rIns="46796" bIns="45718" spcCol="0" rtlCol="0" anchor="ctr"/>
          <a:lstStyle/>
          <a:p>
            <a:pPr algn="ctr" defTabSz="914332"/>
            <a:r>
              <a:rPr lang="zh-CN" altLang="en-US" sz="1600" kern="0" dirty="0">
                <a:solidFill>
                  <a:prstClr val="black"/>
                </a:solidFill>
                <a:latin typeface="Calibri"/>
                <a:ea typeface="微软雅黑"/>
                <a:cs typeface="Arial"/>
              </a:rPr>
              <a:t>管</a:t>
            </a:r>
            <a:endParaRPr lang="en-US" altLang="zh-CN" sz="1600" kern="0" dirty="0">
              <a:solidFill>
                <a:prstClr val="black"/>
              </a:solidFill>
              <a:latin typeface="Calibri"/>
              <a:ea typeface="微软雅黑"/>
              <a:cs typeface="Arial"/>
            </a:endParaRPr>
          </a:p>
          <a:p>
            <a:pPr algn="ctr" defTabSz="914332"/>
            <a:r>
              <a:rPr lang="zh-CN" altLang="en-US" sz="1600" kern="0" dirty="0">
                <a:solidFill>
                  <a:prstClr val="black"/>
                </a:solidFill>
                <a:latin typeface="Calibri"/>
                <a:ea typeface="微软雅黑"/>
                <a:cs typeface="Arial"/>
              </a:rPr>
              <a:t>理</a:t>
            </a:r>
            <a:endParaRPr lang="en-US" altLang="zh-CN" sz="1600" kern="0" dirty="0">
              <a:solidFill>
                <a:prstClr val="black"/>
              </a:solidFill>
              <a:latin typeface="Calibri"/>
              <a:ea typeface="微软雅黑"/>
              <a:cs typeface="Arial"/>
            </a:endParaRPr>
          </a:p>
          <a:p>
            <a:pPr algn="ctr" defTabSz="914332"/>
            <a:r>
              <a:rPr lang="zh-CN" altLang="en-US" sz="1600" kern="0" dirty="0">
                <a:solidFill>
                  <a:prstClr val="black"/>
                </a:solidFill>
                <a:latin typeface="Calibri"/>
                <a:ea typeface="微软雅黑"/>
                <a:cs typeface="Arial"/>
              </a:rPr>
              <a:t>平</a:t>
            </a:r>
            <a:endParaRPr lang="en-US" altLang="zh-CN" sz="1600" kern="0" dirty="0">
              <a:solidFill>
                <a:prstClr val="black"/>
              </a:solidFill>
              <a:latin typeface="Calibri"/>
              <a:ea typeface="微软雅黑"/>
              <a:cs typeface="Arial"/>
            </a:endParaRPr>
          </a:p>
          <a:p>
            <a:pPr algn="ctr" defTabSz="914332"/>
            <a:r>
              <a:rPr lang="zh-CN" altLang="en-US" sz="1600" kern="0" dirty="0">
                <a:solidFill>
                  <a:prstClr val="black"/>
                </a:solidFill>
                <a:latin typeface="Calibri"/>
                <a:ea typeface="微软雅黑"/>
                <a:cs typeface="Arial"/>
              </a:rPr>
              <a:t>台</a:t>
            </a:r>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en-US" altLang="zh-CN" sz="1600" kern="0" dirty="0">
              <a:solidFill>
                <a:prstClr val="black"/>
              </a:solidFill>
              <a:latin typeface="Calibri"/>
              <a:ea typeface="微软雅黑"/>
              <a:cs typeface="Arial"/>
            </a:endParaRPr>
          </a:p>
          <a:p>
            <a:pPr algn="ctr" defTabSz="914332"/>
            <a:endParaRPr lang="zh-CN" altLang="en-US" sz="1600" kern="0" dirty="0">
              <a:solidFill>
                <a:prstClr val="black"/>
              </a:solidFill>
              <a:latin typeface="Calibri"/>
              <a:ea typeface="微软雅黑"/>
              <a:cs typeface="Arial"/>
            </a:endParaRPr>
          </a:p>
        </p:txBody>
      </p:sp>
      <p:cxnSp>
        <p:nvCxnSpPr>
          <p:cNvPr id="20" name="肘形连接符 121"/>
          <p:cNvCxnSpPr/>
          <p:nvPr/>
        </p:nvCxnSpPr>
        <p:spPr>
          <a:xfrm rot="16200000" flipH="1">
            <a:off x="5553790" y="5802903"/>
            <a:ext cx="437108" cy="728925"/>
          </a:xfrm>
          <a:prstGeom prst="bentConnector2">
            <a:avLst/>
          </a:prstGeom>
          <a:noFill/>
          <a:ln w="19050" cap="flat" cmpd="sng" algn="ctr">
            <a:solidFill>
              <a:srgbClr val="49B0B0"/>
            </a:solidFill>
            <a:prstDash val="solid"/>
            <a:headEnd type="none" w="med" len="med"/>
            <a:tailEnd type="arrow"/>
          </a:ln>
          <a:effectLst/>
        </p:spPr>
      </p:cxnSp>
      <p:cxnSp>
        <p:nvCxnSpPr>
          <p:cNvPr id="21" name="直接箭头连接符 122"/>
          <p:cNvCxnSpPr/>
          <p:nvPr/>
        </p:nvCxnSpPr>
        <p:spPr>
          <a:xfrm>
            <a:off x="3223289" y="4222097"/>
            <a:ext cx="10636" cy="1210875"/>
          </a:xfrm>
          <a:prstGeom prst="straightConnector1">
            <a:avLst/>
          </a:prstGeom>
          <a:noFill/>
          <a:ln w="19050" cap="flat" cmpd="sng" algn="ctr">
            <a:solidFill>
              <a:srgbClr val="49B0B0"/>
            </a:solidFill>
            <a:prstDash val="solid"/>
            <a:headEnd type="none" w="med" len="med"/>
            <a:tailEnd type="arrow"/>
          </a:ln>
          <a:effectLst/>
        </p:spPr>
      </p:cxnSp>
      <p:cxnSp>
        <p:nvCxnSpPr>
          <p:cNvPr id="22" name="直接箭头连接符 123"/>
          <p:cNvCxnSpPr/>
          <p:nvPr/>
        </p:nvCxnSpPr>
        <p:spPr>
          <a:xfrm flipH="1">
            <a:off x="3223287" y="2683432"/>
            <a:ext cx="5317" cy="1012355"/>
          </a:xfrm>
          <a:prstGeom prst="straightConnector1">
            <a:avLst/>
          </a:prstGeom>
          <a:noFill/>
          <a:ln w="19050" cap="flat" cmpd="sng" algn="ctr">
            <a:solidFill>
              <a:srgbClr val="49B0B0"/>
            </a:solidFill>
            <a:prstDash val="solid"/>
            <a:headEnd type="none" w="med" len="med"/>
            <a:tailEnd type="arrow"/>
          </a:ln>
          <a:effectLst/>
        </p:spPr>
      </p:cxnSp>
      <p:cxnSp>
        <p:nvCxnSpPr>
          <p:cNvPr id="23" name="肘形连接符 124"/>
          <p:cNvCxnSpPr/>
          <p:nvPr/>
        </p:nvCxnSpPr>
        <p:spPr>
          <a:xfrm>
            <a:off x="3855923" y="3958941"/>
            <a:ext cx="1761200" cy="662088"/>
          </a:xfrm>
          <a:prstGeom prst="bentConnector3">
            <a:avLst>
              <a:gd name="adj1" fmla="val 50000"/>
            </a:avLst>
          </a:prstGeom>
          <a:noFill/>
          <a:ln w="19050" cap="flat" cmpd="sng" algn="ctr">
            <a:solidFill>
              <a:srgbClr val="49B0B0"/>
            </a:solidFill>
            <a:prstDash val="solid"/>
            <a:headEnd type="none" w="med" len="med"/>
            <a:tailEnd type="arrow"/>
          </a:ln>
          <a:effectLst/>
        </p:spPr>
      </p:cxnSp>
      <p:cxnSp>
        <p:nvCxnSpPr>
          <p:cNvPr id="24" name="直接箭头连接符 125"/>
          <p:cNvCxnSpPr/>
          <p:nvPr/>
        </p:nvCxnSpPr>
        <p:spPr>
          <a:xfrm flipV="1">
            <a:off x="7130931" y="6364519"/>
            <a:ext cx="1634176" cy="21400"/>
          </a:xfrm>
          <a:prstGeom prst="straightConnector1">
            <a:avLst/>
          </a:prstGeom>
          <a:noFill/>
          <a:ln w="19050" cap="flat" cmpd="sng" algn="ctr">
            <a:solidFill>
              <a:srgbClr val="49B0B0"/>
            </a:solidFill>
            <a:prstDash val="solid"/>
            <a:headEnd type="none" w="med" len="med"/>
            <a:tailEnd type="arrow"/>
          </a:ln>
          <a:effectLst/>
        </p:spPr>
      </p:cxnSp>
      <p:sp>
        <p:nvSpPr>
          <p:cNvPr id="25" name="TextBox 24"/>
          <p:cNvSpPr txBox="1"/>
          <p:nvPr/>
        </p:nvSpPr>
        <p:spPr>
          <a:xfrm>
            <a:off x="5923378" y="3112538"/>
            <a:ext cx="1200505" cy="353532"/>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1100">
                <a:solidFill>
                  <a:schemeClr val="bg1"/>
                </a:solidFill>
                <a:latin typeface="微软雅黑" panose="020B0503020204020204" pitchFamily="34" charset="-122"/>
                <a:ea typeface="微软雅黑" panose="020B0503020204020204" pitchFamily="34" charset="-122"/>
              </a:defRPr>
            </a:lvl1pPr>
          </a:lstStyle>
          <a:p>
            <a:r>
              <a:rPr lang="zh-CN" altLang="en-US" sz="1200" dirty="0"/>
              <a:t>数据缓存服务</a:t>
            </a:r>
          </a:p>
        </p:txBody>
      </p:sp>
      <p:cxnSp>
        <p:nvCxnSpPr>
          <p:cNvPr id="26" name="直接箭头连接符 128"/>
          <p:cNvCxnSpPr/>
          <p:nvPr/>
        </p:nvCxnSpPr>
        <p:spPr>
          <a:xfrm flipH="1" flipV="1">
            <a:off x="6523631" y="3466069"/>
            <a:ext cx="2192" cy="283915"/>
          </a:xfrm>
          <a:prstGeom prst="straightConnector1">
            <a:avLst/>
          </a:prstGeom>
          <a:noFill/>
          <a:ln w="19050" cap="flat" cmpd="sng" algn="ctr">
            <a:solidFill>
              <a:srgbClr val="49B0B0"/>
            </a:solidFill>
            <a:prstDash val="solid"/>
            <a:headEnd type="arrow" w="med" len="med"/>
            <a:tailEnd type="arrow"/>
          </a:ln>
          <a:effectLst/>
        </p:spPr>
      </p:cxnSp>
      <p:cxnSp>
        <p:nvCxnSpPr>
          <p:cNvPr id="27" name="直接箭头连接符 130"/>
          <p:cNvCxnSpPr/>
          <p:nvPr/>
        </p:nvCxnSpPr>
        <p:spPr>
          <a:xfrm flipH="1" flipV="1">
            <a:off x="6519374" y="2683430"/>
            <a:ext cx="4257" cy="429108"/>
          </a:xfrm>
          <a:prstGeom prst="straightConnector1">
            <a:avLst/>
          </a:prstGeom>
          <a:noFill/>
          <a:ln w="19050" cap="flat" cmpd="sng" algn="ctr">
            <a:solidFill>
              <a:srgbClr val="49B0B0"/>
            </a:solidFill>
            <a:prstDash val="solid"/>
            <a:headEnd type="none" w="med" len="med"/>
            <a:tailEnd type="arrow"/>
          </a:ln>
          <a:effectLst/>
        </p:spPr>
      </p:cxnSp>
      <p:cxnSp>
        <p:nvCxnSpPr>
          <p:cNvPr id="28" name="肘形连接符 131"/>
          <p:cNvCxnSpPr/>
          <p:nvPr/>
        </p:nvCxnSpPr>
        <p:spPr>
          <a:xfrm flipV="1">
            <a:off x="3855926" y="3289305"/>
            <a:ext cx="2067452" cy="669639"/>
          </a:xfrm>
          <a:prstGeom prst="bentConnector3">
            <a:avLst>
              <a:gd name="adj1" fmla="val 42573"/>
            </a:avLst>
          </a:prstGeom>
          <a:noFill/>
          <a:ln w="19050" cap="flat" cmpd="sng" algn="ctr">
            <a:solidFill>
              <a:srgbClr val="49B0B0"/>
            </a:solidFill>
            <a:prstDash val="solid"/>
            <a:headEnd type="none" w="med" len="med"/>
            <a:tailEnd type="arrow"/>
          </a:ln>
          <a:effectLst/>
        </p:spPr>
      </p:cxnSp>
      <p:sp>
        <p:nvSpPr>
          <p:cNvPr id="30" name="TextBox 29"/>
          <p:cNvSpPr txBox="1"/>
          <p:nvPr/>
        </p:nvSpPr>
        <p:spPr>
          <a:xfrm>
            <a:off x="203201" y="1788450"/>
            <a:ext cx="1149292" cy="584433"/>
          </a:xfrm>
          <a:prstGeom prst="rect">
            <a:avLst/>
          </a:prstGeom>
          <a:noFill/>
        </p:spPr>
        <p:txBody>
          <a:bodyPr wrap="square" lIns="91434" tIns="45718" rIns="91434" bIns="45718" rtlCol="0">
            <a:noAutofit/>
          </a:bodyPr>
          <a:lstStyle/>
          <a:p>
            <a:pPr defTabSz="650826"/>
            <a:r>
              <a:rPr lang="zh-CN" altLang="en-US" sz="2000" dirty="0">
                <a:solidFill>
                  <a:srgbClr val="49B0B0"/>
                </a:solidFill>
                <a:latin typeface="Calibri"/>
                <a:ea typeface="微软雅黑"/>
                <a:cs typeface="Arial"/>
              </a:rPr>
              <a:t>在线层</a:t>
            </a:r>
          </a:p>
        </p:txBody>
      </p:sp>
      <p:sp>
        <p:nvSpPr>
          <p:cNvPr id="32" name="TextBox 31"/>
          <p:cNvSpPr txBox="1"/>
          <p:nvPr/>
        </p:nvSpPr>
        <p:spPr>
          <a:xfrm>
            <a:off x="203201" y="3708664"/>
            <a:ext cx="1149292" cy="584433"/>
          </a:xfrm>
          <a:prstGeom prst="rect">
            <a:avLst/>
          </a:prstGeom>
          <a:noFill/>
        </p:spPr>
        <p:txBody>
          <a:bodyPr wrap="square" lIns="91434" tIns="45718" rIns="91434" bIns="45718" rtlCol="0">
            <a:noAutofit/>
          </a:bodyPr>
          <a:lstStyle>
            <a:defPPr>
              <a:defRPr lang="en-US"/>
            </a:defPPr>
            <a:lvl1pPr defTabSz="488132" eaLnBrk="1" fontAlgn="auto" hangingPunct="1">
              <a:spcBef>
                <a:spcPts val="0"/>
              </a:spcBef>
              <a:spcAft>
                <a:spcPts val="0"/>
              </a:spcAft>
              <a:defRPr sz="1500">
                <a:solidFill>
                  <a:srgbClr val="C00000"/>
                </a:solidFill>
                <a:latin typeface="Calibri"/>
                <a:ea typeface="微软雅黑"/>
                <a:cs typeface="Arial"/>
              </a:defRPr>
            </a:lvl1pPr>
          </a:lstStyle>
          <a:p>
            <a:r>
              <a:rPr lang="zh-CN" altLang="en-US" sz="2000" dirty="0">
                <a:solidFill>
                  <a:srgbClr val="49B0B0"/>
                </a:solidFill>
              </a:rPr>
              <a:t>近线层</a:t>
            </a:r>
          </a:p>
        </p:txBody>
      </p:sp>
      <p:sp>
        <p:nvSpPr>
          <p:cNvPr id="34" name="TextBox 33"/>
          <p:cNvSpPr txBox="1"/>
          <p:nvPr/>
        </p:nvSpPr>
        <p:spPr>
          <a:xfrm>
            <a:off x="203201" y="5541236"/>
            <a:ext cx="1149292" cy="584433"/>
          </a:xfrm>
          <a:prstGeom prst="rect">
            <a:avLst/>
          </a:prstGeom>
          <a:noFill/>
        </p:spPr>
        <p:txBody>
          <a:bodyPr wrap="square" lIns="91434" tIns="45718" rIns="91434" bIns="45718" rtlCol="0">
            <a:noAutofit/>
          </a:bodyPr>
          <a:lstStyle>
            <a:defPPr>
              <a:defRPr lang="en-US"/>
            </a:defPPr>
            <a:lvl1pPr defTabSz="488132" eaLnBrk="1" fontAlgn="auto" hangingPunct="1">
              <a:spcBef>
                <a:spcPts val="0"/>
              </a:spcBef>
              <a:spcAft>
                <a:spcPts val="0"/>
              </a:spcAft>
              <a:defRPr sz="1500">
                <a:solidFill>
                  <a:srgbClr val="C00000"/>
                </a:solidFill>
                <a:latin typeface="Calibri"/>
                <a:ea typeface="微软雅黑"/>
                <a:cs typeface="Arial"/>
              </a:defRPr>
            </a:lvl1pPr>
          </a:lstStyle>
          <a:p>
            <a:r>
              <a:rPr lang="zh-CN" altLang="en-US" sz="2000" dirty="0">
                <a:solidFill>
                  <a:srgbClr val="49B0B0"/>
                </a:solidFill>
              </a:rPr>
              <a:t>离线层</a:t>
            </a:r>
          </a:p>
        </p:txBody>
      </p:sp>
      <p:cxnSp>
        <p:nvCxnSpPr>
          <p:cNvPr id="35" name="肘形连接符 138"/>
          <p:cNvCxnSpPr/>
          <p:nvPr/>
        </p:nvCxnSpPr>
        <p:spPr>
          <a:xfrm rot="10800000" flipV="1">
            <a:off x="3228605" y="1254218"/>
            <a:ext cx="449744" cy="344692"/>
          </a:xfrm>
          <a:prstGeom prst="bentConnector2">
            <a:avLst/>
          </a:prstGeom>
          <a:noFill/>
          <a:ln w="19050" cap="flat" cmpd="sng" algn="ctr">
            <a:solidFill>
              <a:srgbClr val="49B0B0"/>
            </a:solidFill>
            <a:prstDash val="solid"/>
            <a:headEnd type="none" w="med" len="med"/>
            <a:tailEnd type="arrow"/>
          </a:ln>
          <a:effectLst/>
        </p:spPr>
      </p:cxnSp>
      <p:sp>
        <p:nvSpPr>
          <p:cNvPr id="36" name="TextBox 35"/>
          <p:cNvSpPr txBox="1"/>
          <p:nvPr/>
        </p:nvSpPr>
        <p:spPr>
          <a:xfrm>
            <a:off x="5744401" y="1904554"/>
            <a:ext cx="691951" cy="225303"/>
          </a:xfrm>
          <a:prstGeom prst="rect">
            <a:avLst/>
          </a:prstGeom>
          <a:solidFill>
            <a:srgbClr val="49B0B0"/>
          </a:solidFill>
          <a:ln>
            <a:solidFill>
              <a:srgbClr val="49B0B0"/>
            </a:solidFill>
          </a:ln>
        </p:spPr>
        <p:txBody>
          <a:bodyPr wrap="square" lIns="91434" tIns="45718" rIns="91434" bIns="45718" rtlCol="0" anchor="ctr">
            <a:noAutofit/>
          </a:bodyPr>
          <a:lstStyle/>
          <a:p>
            <a:pPr algn="ctr" defTabSz="650826"/>
            <a:r>
              <a:rPr lang="zh-CN" altLang="en-US" sz="1100" dirty="0">
                <a:solidFill>
                  <a:schemeClr val="bg1"/>
                </a:solidFill>
                <a:latin typeface="Calibri"/>
                <a:ea typeface="微软雅黑"/>
                <a:cs typeface="Arial"/>
              </a:rPr>
              <a:t>召回</a:t>
            </a:r>
          </a:p>
        </p:txBody>
      </p:sp>
      <p:sp>
        <p:nvSpPr>
          <p:cNvPr id="37" name="TextBox 36"/>
          <p:cNvSpPr txBox="1"/>
          <p:nvPr/>
        </p:nvSpPr>
        <p:spPr>
          <a:xfrm>
            <a:off x="6602882" y="1921070"/>
            <a:ext cx="655591" cy="225303"/>
          </a:xfrm>
          <a:prstGeom prst="rect">
            <a:avLst/>
          </a:prstGeom>
          <a:solidFill>
            <a:srgbClr val="49B0B0"/>
          </a:solidFill>
          <a:ln>
            <a:solidFill>
              <a:srgbClr val="49B0B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100" dirty="0"/>
              <a:t>特征</a:t>
            </a:r>
          </a:p>
        </p:txBody>
      </p:sp>
      <p:sp>
        <p:nvSpPr>
          <p:cNvPr id="38" name="TextBox 37"/>
          <p:cNvSpPr txBox="1"/>
          <p:nvPr/>
        </p:nvSpPr>
        <p:spPr>
          <a:xfrm>
            <a:off x="5744399" y="2331214"/>
            <a:ext cx="691951" cy="225303"/>
          </a:xfrm>
          <a:prstGeom prst="rect">
            <a:avLst/>
          </a:prstGeom>
          <a:solidFill>
            <a:srgbClr val="49B0B0"/>
          </a:solidFill>
          <a:ln>
            <a:solidFill>
              <a:srgbClr val="49B0B0"/>
            </a:solidFill>
          </a:ln>
        </p:spPr>
        <p:txBody>
          <a:bodyPr wrap="square" lIns="91434" tIns="45718" rIns="91434" bIns="45718" rtlCol="0" anchor="ctr">
            <a:noAutofit/>
          </a:bodyPr>
          <a:lstStyle/>
          <a:p>
            <a:pPr algn="ctr" defTabSz="650826"/>
            <a:r>
              <a:rPr lang="zh-CN" altLang="en-US" sz="1100" dirty="0">
                <a:solidFill>
                  <a:schemeClr val="bg1"/>
                </a:solidFill>
                <a:latin typeface="Calibri"/>
                <a:ea typeface="微软雅黑"/>
                <a:cs typeface="Arial"/>
              </a:rPr>
              <a:t>排序</a:t>
            </a:r>
          </a:p>
        </p:txBody>
      </p:sp>
      <p:sp>
        <p:nvSpPr>
          <p:cNvPr id="39" name="TextBox 38"/>
          <p:cNvSpPr txBox="1"/>
          <p:nvPr/>
        </p:nvSpPr>
        <p:spPr>
          <a:xfrm>
            <a:off x="6613574" y="2339603"/>
            <a:ext cx="644897" cy="225303"/>
          </a:xfrm>
          <a:prstGeom prst="rect">
            <a:avLst/>
          </a:prstGeom>
          <a:solidFill>
            <a:srgbClr val="49B0B0"/>
          </a:solidFill>
          <a:ln>
            <a:solidFill>
              <a:srgbClr val="49B0B0"/>
            </a:solidFill>
          </a:ln>
        </p:spPr>
        <p:txBody>
          <a:bodyPr wrap="square" lIns="91434" tIns="45718" rIns="91434" bIns="45718" rtlCol="0" anchor="ctr">
            <a:noAutofit/>
          </a:bodyPr>
          <a:lstStyle/>
          <a:p>
            <a:pPr algn="ctr" defTabSz="650826"/>
            <a:r>
              <a:rPr lang="zh-CN" altLang="en-US" sz="1100" dirty="0">
                <a:solidFill>
                  <a:schemeClr val="bg1"/>
                </a:solidFill>
                <a:latin typeface="Calibri"/>
                <a:ea typeface="微软雅黑"/>
                <a:cs typeface="Arial"/>
              </a:rPr>
              <a:t>规则</a:t>
            </a:r>
          </a:p>
        </p:txBody>
      </p:sp>
      <p:cxnSp>
        <p:nvCxnSpPr>
          <p:cNvPr id="40" name="肘形连接符 143"/>
          <p:cNvCxnSpPr/>
          <p:nvPr/>
        </p:nvCxnSpPr>
        <p:spPr>
          <a:xfrm rot="16200000" flipV="1">
            <a:off x="6061548" y="1141082"/>
            <a:ext cx="344689" cy="570965"/>
          </a:xfrm>
          <a:prstGeom prst="bentConnector2">
            <a:avLst/>
          </a:prstGeom>
          <a:noFill/>
          <a:ln w="19050" cap="flat" cmpd="sng" algn="ctr">
            <a:solidFill>
              <a:srgbClr val="49B0B0"/>
            </a:solidFill>
            <a:prstDash val="solid"/>
            <a:headEnd type="none" w="med" len="med"/>
            <a:tailEnd type="arrow"/>
          </a:ln>
          <a:effectLst/>
        </p:spPr>
      </p:cxnSp>
      <p:sp>
        <p:nvSpPr>
          <p:cNvPr id="41" name="TextBox 40"/>
          <p:cNvSpPr txBox="1"/>
          <p:nvPr/>
        </p:nvSpPr>
        <p:spPr>
          <a:xfrm>
            <a:off x="8816107" y="1905438"/>
            <a:ext cx="994125" cy="353532"/>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模型服务</a:t>
            </a:r>
          </a:p>
        </p:txBody>
      </p:sp>
      <p:cxnSp>
        <p:nvCxnSpPr>
          <p:cNvPr id="42" name="肘形连接符 145"/>
          <p:cNvCxnSpPr/>
          <p:nvPr/>
        </p:nvCxnSpPr>
        <p:spPr>
          <a:xfrm rot="16200000" flipV="1">
            <a:off x="8336993" y="1232631"/>
            <a:ext cx="135704" cy="1952780"/>
          </a:xfrm>
          <a:prstGeom prst="bentConnector2">
            <a:avLst/>
          </a:prstGeom>
          <a:noFill/>
          <a:ln w="19050" cap="flat" cmpd="sng" algn="ctr">
            <a:solidFill>
              <a:srgbClr val="49B0B0"/>
            </a:solidFill>
            <a:prstDash val="solid"/>
            <a:headEnd type="none" w="med" len="med"/>
            <a:tailEnd type="arrow"/>
          </a:ln>
          <a:effectLst/>
        </p:spPr>
      </p:cxnSp>
      <p:cxnSp>
        <p:nvCxnSpPr>
          <p:cNvPr id="43" name="直接箭头连接符 146"/>
          <p:cNvCxnSpPr>
            <a:cxnSpLocks/>
          </p:cNvCxnSpPr>
          <p:nvPr/>
        </p:nvCxnSpPr>
        <p:spPr>
          <a:xfrm flipH="1" flipV="1">
            <a:off x="9370755" y="2258970"/>
            <a:ext cx="27533" cy="3850738"/>
          </a:xfrm>
          <a:prstGeom prst="straightConnector1">
            <a:avLst/>
          </a:prstGeom>
          <a:noFill/>
          <a:ln w="19050" cap="flat" cmpd="sng" algn="ctr">
            <a:solidFill>
              <a:srgbClr val="49B0B0"/>
            </a:solidFill>
            <a:prstDash val="solid"/>
            <a:headEnd type="none" w="med" len="med"/>
            <a:tailEnd type="arrow"/>
          </a:ln>
          <a:effectLst/>
        </p:spPr>
      </p:cxnSp>
      <p:cxnSp>
        <p:nvCxnSpPr>
          <p:cNvPr id="44" name="肘形连接符 147"/>
          <p:cNvCxnSpPr/>
          <p:nvPr/>
        </p:nvCxnSpPr>
        <p:spPr>
          <a:xfrm>
            <a:off x="7417863" y="4621034"/>
            <a:ext cx="1347245" cy="1743485"/>
          </a:xfrm>
          <a:prstGeom prst="bentConnector3">
            <a:avLst>
              <a:gd name="adj1" fmla="val 90400"/>
            </a:avLst>
          </a:prstGeom>
          <a:noFill/>
          <a:ln w="19050" cap="flat" cmpd="sng" algn="ctr">
            <a:solidFill>
              <a:srgbClr val="49B0B0"/>
            </a:solidFill>
            <a:prstDash val="solid"/>
            <a:headEnd type="none" w="med" len="med"/>
            <a:tailEnd type="arrow"/>
          </a:ln>
          <a:effectLst/>
        </p:spPr>
      </p:cxnSp>
      <p:sp>
        <p:nvSpPr>
          <p:cNvPr id="45" name="TextBox 44"/>
          <p:cNvSpPr txBox="1"/>
          <p:nvPr/>
        </p:nvSpPr>
        <p:spPr>
          <a:xfrm>
            <a:off x="4885336" y="5610856"/>
            <a:ext cx="1045091" cy="337955"/>
          </a:xfrm>
          <a:prstGeom prst="rect">
            <a:avLst/>
          </a:prstGeom>
          <a:solidFill>
            <a:srgbClr val="7030A0"/>
          </a:solidFill>
          <a:ln w="3175" cap="flat" cmpd="sng" algn="ctr">
            <a:solidFill>
              <a:srgbClr val="7030A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批数据处理</a:t>
            </a:r>
          </a:p>
        </p:txBody>
      </p:sp>
      <p:sp>
        <p:nvSpPr>
          <p:cNvPr id="46" name="TextBox 45"/>
          <p:cNvSpPr txBox="1"/>
          <p:nvPr/>
        </p:nvSpPr>
        <p:spPr>
          <a:xfrm>
            <a:off x="6120029" y="5621016"/>
            <a:ext cx="1045089" cy="327795"/>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离线预估</a:t>
            </a:r>
          </a:p>
        </p:txBody>
      </p:sp>
      <p:sp>
        <p:nvSpPr>
          <p:cNvPr id="47" name="TextBox 46"/>
          <p:cNvSpPr txBox="1"/>
          <p:nvPr/>
        </p:nvSpPr>
        <p:spPr>
          <a:xfrm>
            <a:off x="3484568" y="4384341"/>
            <a:ext cx="995995" cy="396599"/>
          </a:xfrm>
          <a:prstGeom prst="rect">
            <a:avLst/>
          </a:prstGeom>
          <a:solidFill>
            <a:srgbClr val="FF0000"/>
          </a:solidFill>
          <a:ln w="3175" cap="flat" cmpd="sng" algn="ctr">
            <a:solidFill>
              <a:srgbClr val="FF000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批流合一</a:t>
            </a:r>
          </a:p>
        </p:txBody>
      </p:sp>
      <p:cxnSp>
        <p:nvCxnSpPr>
          <p:cNvPr id="48" name="肘形连接符 152"/>
          <p:cNvCxnSpPr/>
          <p:nvPr/>
        </p:nvCxnSpPr>
        <p:spPr>
          <a:xfrm rot="16200000" flipH="1">
            <a:off x="4280263" y="4483239"/>
            <a:ext cx="829917" cy="1425316"/>
          </a:xfrm>
          <a:prstGeom prst="bentConnector3">
            <a:avLst>
              <a:gd name="adj1" fmla="val 30413"/>
            </a:avLst>
          </a:prstGeom>
          <a:noFill/>
          <a:ln w="31750" cap="flat" cmpd="sng" algn="ctr">
            <a:solidFill>
              <a:srgbClr val="49B0B0"/>
            </a:solidFill>
            <a:prstDash val="sysDot"/>
            <a:headEnd type="none" w="med" len="med"/>
            <a:tailEnd type="none"/>
          </a:ln>
          <a:effectLst/>
        </p:spPr>
      </p:cxnSp>
      <p:sp>
        <p:nvSpPr>
          <p:cNvPr id="49" name="TextBox 48"/>
          <p:cNvSpPr txBox="1"/>
          <p:nvPr/>
        </p:nvSpPr>
        <p:spPr>
          <a:xfrm>
            <a:off x="4241678" y="3782832"/>
            <a:ext cx="907085" cy="305688"/>
          </a:xfrm>
          <a:prstGeom prst="rect">
            <a:avLst/>
          </a:prstGeom>
          <a:solidFill>
            <a:srgbClr val="FF0000"/>
          </a:solidFill>
          <a:ln>
            <a:solidFill>
              <a:srgbClr val="FF0000"/>
            </a:solidFill>
          </a:ln>
        </p:spPr>
        <p:txBody>
          <a:bodyPr wrap="square" lIns="121914" tIns="60957" rIns="121914" bIns="60957" rtlCol="0">
            <a:noAutofit/>
          </a:bodyPr>
          <a:lstStyle/>
          <a:p>
            <a:pPr defTabSz="1219140"/>
            <a:r>
              <a:rPr lang="zh-CN" altLang="en-US" sz="1100" dirty="0">
                <a:solidFill>
                  <a:schemeClr val="bg1"/>
                </a:solidFill>
                <a:latin typeface="Calibri"/>
                <a:ea typeface="微软雅黑"/>
                <a:cs typeface="Arial"/>
              </a:rPr>
              <a:t>特征更新</a:t>
            </a:r>
          </a:p>
        </p:txBody>
      </p:sp>
      <p:sp>
        <p:nvSpPr>
          <p:cNvPr id="50" name="TextBox 49"/>
          <p:cNvSpPr txBox="1"/>
          <p:nvPr/>
        </p:nvSpPr>
        <p:spPr>
          <a:xfrm>
            <a:off x="7527998" y="5309452"/>
            <a:ext cx="1045089" cy="327795"/>
          </a:xfrm>
          <a:prstGeom prst="rect">
            <a:avLst/>
          </a:prstGeom>
          <a:solidFill>
            <a:srgbClr val="49B0B0"/>
          </a:solidFill>
          <a:ln w="3175" cap="flat" cmpd="sng" algn="ctr">
            <a:solidFill>
              <a:srgbClr val="49B0B0"/>
            </a:solidFill>
            <a:prstDash val="solid"/>
            <a:round/>
            <a:headEnd type="none" w="med" len="med"/>
            <a:tailEnd type="none" w="med" len="med"/>
          </a:ln>
          <a:effectLst/>
        </p:spPr>
        <p:txBody>
          <a:bodyPr vert="horz" wrap="square" lIns="121917" tIns="60958" rIns="121917" bIns="60958" numCol="1" rtlCol="0" anchor="ctr" anchorCtr="0" compatLnSpc="1">
            <a:prstTxWarp prst="textNoShape">
              <a:avLst/>
            </a:prstTxWarp>
          </a:bodyPr>
          <a:lstStyle>
            <a:defPPr>
              <a:defRPr lang="en-US"/>
            </a:defPPr>
            <a:lvl1pPr marL="0" marR="0" indent="0" algn="ctr" defTabSz="914400" latinLnBrk="0">
              <a:lnSpc>
                <a:spcPct val="100000"/>
              </a:lnSpc>
              <a:buClrTx/>
              <a:buSzTx/>
              <a:buFontTx/>
              <a:buNone/>
              <a:tabLst/>
              <a:defRPr sz="900">
                <a:solidFill>
                  <a:schemeClr val="bg1"/>
                </a:solidFill>
                <a:latin typeface="微软雅黑" panose="020B0503020204020204" pitchFamily="34" charset="-122"/>
                <a:ea typeface="微软雅黑" panose="020B0503020204020204" pitchFamily="34" charset="-122"/>
              </a:defRPr>
            </a:lvl1pPr>
          </a:lstStyle>
          <a:p>
            <a:r>
              <a:rPr lang="zh-CN" altLang="en-US" dirty="0"/>
              <a:t>数据装载</a:t>
            </a:r>
          </a:p>
        </p:txBody>
      </p:sp>
      <p:cxnSp>
        <p:nvCxnSpPr>
          <p:cNvPr id="51" name="肘形连接符 155"/>
          <p:cNvCxnSpPr/>
          <p:nvPr/>
        </p:nvCxnSpPr>
        <p:spPr>
          <a:xfrm flipV="1">
            <a:off x="7417861" y="5637245"/>
            <a:ext cx="632680" cy="334603"/>
          </a:xfrm>
          <a:prstGeom prst="bentConnector2">
            <a:avLst/>
          </a:prstGeom>
          <a:noFill/>
          <a:ln w="19050" cap="flat" cmpd="sng" algn="ctr">
            <a:solidFill>
              <a:srgbClr val="49B0B0"/>
            </a:solidFill>
            <a:prstDash val="solid"/>
            <a:headEnd type="none" w="med" len="med"/>
            <a:tailEnd type="arrow"/>
          </a:ln>
          <a:effectLst/>
        </p:spPr>
      </p:cxnSp>
      <p:cxnSp>
        <p:nvCxnSpPr>
          <p:cNvPr id="52" name="肘形连接符 156"/>
          <p:cNvCxnSpPr/>
          <p:nvPr/>
        </p:nvCxnSpPr>
        <p:spPr>
          <a:xfrm rot="16200000" flipV="1">
            <a:off x="6577141" y="3836047"/>
            <a:ext cx="2020148" cy="926660"/>
          </a:xfrm>
          <a:prstGeom prst="bentConnector2">
            <a:avLst/>
          </a:prstGeom>
          <a:noFill/>
          <a:ln w="19050" cap="flat" cmpd="sng" algn="ctr">
            <a:solidFill>
              <a:srgbClr val="49B0B0"/>
            </a:solidFill>
            <a:prstDash val="solid"/>
            <a:headEnd type="none" w="med" len="med"/>
            <a:tailEnd type="arrow"/>
          </a:ln>
          <a:effectLst/>
        </p:spPr>
      </p:cxnSp>
      <p:sp>
        <p:nvSpPr>
          <p:cNvPr id="53" name="TextBox 52"/>
          <p:cNvSpPr txBox="1"/>
          <p:nvPr/>
        </p:nvSpPr>
        <p:spPr>
          <a:xfrm>
            <a:off x="5269637" y="3724604"/>
            <a:ext cx="479200" cy="196976"/>
          </a:xfrm>
          <a:prstGeom prst="rect">
            <a:avLst/>
          </a:prstGeom>
          <a:solidFill>
            <a:schemeClr val="bg1"/>
          </a:solidFill>
          <a:ln w="9525" cap="flat" cmpd="sng" algn="ctr">
            <a:solidFill>
              <a:srgbClr val="49B0B0"/>
            </a:solidFill>
            <a:prstDash val="solid"/>
          </a:ln>
          <a:effectLst>
            <a:outerShdw blurRad="40000" dist="23000" dir="5400000" rotWithShape="0">
              <a:srgbClr val="000000">
                <a:alpha val="35000"/>
              </a:srgbClr>
            </a:outerShdw>
          </a:effectLst>
        </p:spPr>
        <p:txBody>
          <a:bodyPr wrap="square" lIns="91434" tIns="45718" rIns="91434" bIns="45718" rtlCol="0" anchor="ctr">
            <a:noAutofit/>
          </a:bodyPr>
          <a:lstStyle/>
          <a:p>
            <a:pPr algn="ctr" defTabSz="650826">
              <a:defRPr/>
            </a:pPr>
            <a:r>
              <a:rPr lang="zh-CN" altLang="en-US" sz="1100" b="1" kern="0" dirty="0">
                <a:latin typeface="Calibri"/>
                <a:ea typeface="微软雅黑"/>
                <a:cs typeface="Arial"/>
              </a:rPr>
              <a:t>画像</a:t>
            </a:r>
          </a:p>
        </p:txBody>
      </p:sp>
      <p:sp>
        <p:nvSpPr>
          <p:cNvPr id="54" name="流程图: 多文档 162"/>
          <p:cNvSpPr/>
          <p:nvPr/>
        </p:nvSpPr>
        <p:spPr>
          <a:xfrm>
            <a:off x="8765109" y="6109708"/>
            <a:ext cx="1113191" cy="509621"/>
          </a:xfrm>
          <a:prstGeom prst="flowChartMultidocument">
            <a:avLst/>
          </a:prstGeom>
          <a:solidFill>
            <a:srgbClr val="49B0B0"/>
          </a:solidFill>
          <a:ln>
            <a:solidFill>
              <a:srgbClr val="49B0B0"/>
            </a:solidFill>
          </a:ln>
        </p:spPr>
        <p:txBody>
          <a:bodyPr wrap="square" lIns="91434" tIns="45718" rIns="91434" bIns="45718" rtlCol="0" anchor="ctr">
            <a:noAutofit/>
          </a:bodyPr>
          <a:lstStyle/>
          <a:p>
            <a:pPr algn="ctr" defTabSz="650826"/>
            <a:r>
              <a:rPr lang="zh-CN" altLang="en-US" sz="1200" dirty="0">
                <a:solidFill>
                  <a:schemeClr val="bg1"/>
                </a:solidFill>
                <a:latin typeface="Calibri"/>
                <a:ea typeface="微软雅黑"/>
                <a:cs typeface="Arial"/>
              </a:rPr>
              <a:t>模型</a:t>
            </a:r>
          </a:p>
        </p:txBody>
      </p:sp>
      <p:cxnSp>
        <p:nvCxnSpPr>
          <p:cNvPr id="55" name="直接箭头连接符 163"/>
          <p:cNvCxnSpPr/>
          <p:nvPr/>
        </p:nvCxnSpPr>
        <p:spPr>
          <a:xfrm>
            <a:off x="6436351" y="2017206"/>
            <a:ext cx="166531" cy="16516"/>
          </a:xfrm>
          <a:prstGeom prst="straightConnector1">
            <a:avLst/>
          </a:prstGeom>
          <a:noFill/>
          <a:ln w="19050" cap="flat" cmpd="sng" algn="ctr">
            <a:solidFill>
              <a:srgbClr val="49B0B0"/>
            </a:solidFill>
            <a:prstDash val="solid"/>
            <a:headEnd type="none" w="med" len="med"/>
            <a:tailEnd type="arrow" w="sm" len="sm"/>
          </a:ln>
          <a:effectLst/>
        </p:spPr>
      </p:cxnSp>
      <p:cxnSp>
        <p:nvCxnSpPr>
          <p:cNvPr id="56" name="肘形连接符 164"/>
          <p:cNvCxnSpPr/>
          <p:nvPr/>
        </p:nvCxnSpPr>
        <p:spPr>
          <a:xfrm rot="5400000">
            <a:off x="6418108" y="1818642"/>
            <a:ext cx="184841" cy="840303"/>
          </a:xfrm>
          <a:prstGeom prst="bentConnector3">
            <a:avLst/>
          </a:prstGeom>
          <a:noFill/>
          <a:ln w="19050" cap="flat" cmpd="sng" algn="ctr">
            <a:solidFill>
              <a:srgbClr val="49B0B0"/>
            </a:solidFill>
            <a:prstDash val="solid"/>
            <a:headEnd type="none" w="med" len="med"/>
            <a:tailEnd type="arrow" w="sm" len="sm"/>
          </a:ln>
          <a:effectLst/>
        </p:spPr>
      </p:cxnSp>
      <p:cxnSp>
        <p:nvCxnSpPr>
          <p:cNvPr id="57" name="直接箭头连接符 165"/>
          <p:cNvCxnSpPr/>
          <p:nvPr/>
        </p:nvCxnSpPr>
        <p:spPr>
          <a:xfrm>
            <a:off x="6436348" y="2443864"/>
            <a:ext cx="177224" cy="8389"/>
          </a:xfrm>
          <a:prstGeom prst="straightConnector1">
            <a:avLst/>
          </a:prstGeom>
          <a:noFill/>
          <a:ln w="19050" cap="flat" cmpd="sng" algn="ctr">
            <a:solidFill>
              <a:srgbClr val="49B0B0"/>
            </a:solidFill>
            <a:prstDash val="solid"/>
            <a:headEnd type="none" w="med" len="med"/>
            <a:tailEnd type="arrow" w="sm" len="sm"/>
          </a:ln>
          <a:effectLst/>
        </p:spPr>
      </p:cxnSp>
      <p:sp>
        <p:nvSpPr>
          <p:cNvPr id="59" name="TextBox 58"/>
          <p:cNvSpPr txBox="1"/>
          <p:nvPr/>
        </p:nvSpPr>
        <p:spPr>
          <a:xfrm>
            <a:off x="5257797" y="4030307"/>
            <a:ext cx="479200" cy="196976"/>
          </a:xfrm>
          <a:prstGeom prst="rect">
            <a:avLst/>
          </a:prstGeom>
          <a:solidFill>
            <a:schemeClr val="bg1"/>
          </a:solidFill>
          <a:ln w="9525" cap="flat" cmpd="sng" algn="ctr">
            <a:solidFill>
              <a:srgbClr val="49B0B0"/>
            </a:solidFill>
            <a:prstDash val="solid"/>
          </a:ln>
          <a:effectLst>
            <a:outerShdw blurRad="40000" dist="23000" dir="5400000" rotWithShape="0">
              <a:srgbClr val="000000">
                <a:alpha val="35000"/>
              </a:srgbClr>
            </a:outerShdw>
          </a:effectLst>
        </p:spPr>
        <p:txBody>
          <a:bodyPr wrap="square" lIns="91434" tIns="45718" rIns="91434" bIns="45718" rtlCol="0" anchor="ctr">
            <a:noAutofit/>
          </a:bodyPr>
          <a:lstStyle/>
          <a:p>
            <a:pPr algn="ctr" defTabSz="650826">
              <a:defRPr/>
            </a:pPr>
            <a:r>
              <a:rPr lang="zh-CN" altLang="en-US" sz="1100" b="1" kern="0" dirty="0">
                <a:latin typeface="Calibri"/>
                <a:ea typeface="微软雅黑"/>
                <a:cs typeface="Arial"/>
              </a:rPr>
              <a:t>召回</a:t>
            </a:r>
          </a:p>
        </p:txBody>
      </p:sp>
      <p:sp>
        <p:nvSpPr>
          <p:cNvPr id="60" name="TextBox 59"/>
          <p:cNvSpPr txBox="1"/>
          <p:nvPr/>
        </p:nvSpPr>
        <p:spPr>
          <a:xfrm>
            <a:off x="7456485" y="5727580"/>
            <a:ext cx="479200" cy="196976"/>
          </a:xfrm>
          <a:prstGeom prst="rect">
            <a:avLst/>
          </a:prstGeom>
          <a:solidFill>
            <a:schemeClr val="bg1"/>
          </a:solidFill>
          <a:ln w="9525" cap="flat" cmpd="sng" algn="ctr">
            <a:solidFill>
              <a:srgbClr val="49B0B0"/>
            </a:solidFill>
            <a:prstDash val="solid"/>
          </a:ln>
          <a:effectLst>
            <a:outerShdw blurRad="40000" dist="23000" dir="5400000" rotWithShape="0">
              <a:srgbClr val="000000">
                <a:alpha val="35000"/>
              </a:srgbClr>
            </a:outerShdw>
          </a:effectLst>
        </p:spPr>
        <p:txBody>
          <a:bodyPr wrap="square" lIns="91434" tIns="45718" rIns="91434" bIns="45718" rtlCol="0" anchor="ctr">
            <a:noAutofit/>
          </a:bodyPr>
          <a:lstStyle/>
          <a:p>
            <a:pPr algn="ctr" defTabSz="650826">
              <a:defRPr/>
            </a:pPr>
            <a:r>
              <a:rPr lang="zh-CN" altLang="en-US" sz="1100" b="1" kern="0" dirty="0">
                <a:latin typeface="Calibri"/>
                <a:ea typeface="微软雅黑"/>
                <a:cs typeface="Arial"/>
              </a:rPr>
              <a:t>画像</a:t>
            </a:r>
          </a:p>
        </p:txBody>
      </p:sp>
      <p:sp>
        <p:nvSpPr>
          <p:cNvPr id="61" name="TextBox 60"/>
          <p:cNvSpPr txBox="1"/>
          <p:nvPr/>
        </p:nvSpPr>
        <p:spPr>
          <a:xfrm>
            <a:off x="7455531" y="6033283"/>
            <a:ext cx="479200" cy="196976"/>
          </a:xfrm>
          <a:prstGeom prst="rect">
            <a:avLst/>
          </a:prstGeom>
          <a:solidFill>
            <a:schemeClr val="bg1"/>
          </a:solidFill>
          <a:ln w="9525" cap="flat" cmpd="sng" algn="ctr">
            <a:solidFill>
              <a:srgbClr val="49B0B0"/>
            </a:solidFill>
            <a:prstDash val="solid"/>
          </a:ln>
          <a:effectLst>
            <a:outerShdw blurRad="40000" dist="23000" dir="5400000" rotWithShape="0">
              <a:srgbClr val="000000">
                <a:alpha val="35000"/>
              </a:srgbClr>
            </a:outerShdw>
          </a:effectLst>
        </p:spPr>
        <p:txBody>
          <a:bodyPr wrap="square" lIns="91434" tIns="45718" rIns="91434" bIns="45718" rtlCol="0" anchor="ctr">
            <a:noAutofit/>
          </a:bodyPr>
          <a:lstStyle/>
          <a:p>
            <a:pPr algn="ctr" defTabSz="650826">
              <a:defRPr/>
            </a:pPr>
            <a:r>
              <a:rPr lang="zh-CN" altLang="en-US" sz="1100" b="1" kern="0" dirty="0">
                <a:latin typeface="Calibri"/>
                <a:ea typeface="微软雅黑"/>
                <a:cs typeface="Arial"/>
              </a:rPr>
              <a:t>召回</a:t>
            </a:r>
          </a:p>
        </p:txBody>
      </p:sp>
      <p:cxnSp>
        <p:nvCxnSpPr>
          <p:cNvPr id="62" name="肘形连接符 16"/>
          <p:cNvCxnSpPr/>
          <p:nvPr/>
        </p:nvCxnSpPr>
        <p:spPr bwMode="auto">
          <a:xfrm>
            <a:off x="3640639" y="4299377"/>
            <a:ext cx="341927" cy="84964"/>
          </a:xfrm>
          <a:prstGeom prst="bentConnector2">
            <a:avLst/>
          </a:prstGeom>
          <a:noFill/>
          <a:ln w="31750" cap="flat" cmpd="sng" algn="ctr">
            <a:solidFill>
              <a:srgbClr val="49B0B0"/>
            </a:solidFill>
            <a:prstDash val="sysDot"/>
            <a:headEnd type="none" w="med" len="med"/>
            <a:tailEnd type="none"/>
          </a:ln>
          <a:effectLst/>
        </p:spPr>
      </p:cxnSp>
      <p:cxnSp>
        <p:nvCxnSpPr>
          <p:cNvPr id="63" name="直接连接符 23"/>
          <p:cNvCxnSpPr/>
          <p:nvPr/>
        </p:nvCxnSpPr>
        <p:spPr bwMode="auto">
          <a:xfrm>
            <a:off x="3640639" y="4218578"/>
            <a:ext cx="0" cy="69913"/>
          </a:xfrm>
          <a:prstGeom prst="line">
            <a:avLst/>
          </a:prstGeom>
          <a:noFill/>
          <a:ln w="31750" cap="flat" cmpd="sng" algn="ctr">
            <a:solidFill>
              <a:srgbClr val="49B0B0"/>
            </a:solidFill>
            <a:prstDash val="sysDot"/>
            <a:headEnd type="none" w="med" len="med"/>
            <a:tailEnd type="none"/>
          </a:ln>
          <a:effectLst/>
        </p:spPr>
      </p:cxnSp>
      <p:sp>
        <p:nvSpPr>
          <p:cNvPr id="64" name="TextBox 63"/>
          <p:cNvSpPr txBox="1"/>
          <p:nvPr/>
        </p:nvSpPr>
        <p:spPr>
          <a:xfrm>
            <a:off x="10311825" y="2890837"/>
            <a:ext cx="770308" cy="225303"/>
          </a:xfrm>
          <a:prstGeom prst="rect">
            <a:avLst/>
          </a:prstGeom>
          <a:solidFill>
            <a:srgbClr val="FF0000"/>
          </a:solidFill>
          <a:ln>
            <a:solidFill>
              <a:srgbClr val="FF0000"/>
            </a:solidFill>
          </a:ln>
        </p:spPr>
        <p:txBody>
          <a:bodyPr wrap="square" lIns="91434" tIns="45718" rIns="91434" bIns="45718" rtlCol="0" anchor="ctr">
            <a:noAutofit/>
          </a:bodyPr>
          <a:lstStyle/>
          <a:p>
            <a:pPr algn="ctr" defTabSz="650826"/>
            <a:r>
              <a:rPr lang="zh-CN" altLang="en-US" sz="1100" dirty="0">
                <a:solidFill>
                  <a:schemeClr val="bg1"/>
                </a:solidFill>
                <a:latin typeface="Calibri"/>
                <a:ea typeface="微软雅黑"/>
                <a:cs typeface="Arial"/>
              </a:rPr>
              <a:t>场景管理</a:t>
            </a:r>
          </a:p>
        </p:txBody>
      </p:sp>
      <p:sp>
        <p:nvSpPr>
          <p:cNvPr id="65" name="TextBox 64"/>
          <p:cNvSpPr txBox="1"/>
          <p:nvPr/>
        </p:nvSpPr>
        <p:spPr>
          <a:xfrm>
            <a:off x="10311825" y="3308132"/>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实验管理</a:t>
            </a:r>
          </a:p>
        </p:txBody>
      </p:sp>
      <p:sp>
        <p:nvSpPr>
          <p:cNvPr id="66" name="TextBox 65"/>
          <p:cNvSpPr txBox="1"/>
          <p:nvPr/>
        </p:nvSpPr>
        <p:spPr>
          <a:xfrm>
            <a:off x="10311825" y="3725427"/>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方案管理</a:t>
            </a:r>
          </a:p>
        </p:txBody>
      </p:sp>
      <p:sp>
        <p:nvSpPr>
          <p:cNvPr id="67" name="TextBox 66"/>
          <p:cNvSpPr txBox="1"/>
          <p:nvPr/>
        </p:nvSpPr>
        <p:spPr>
          <a:xfrm>
            <a:off x="10311825" y="4142722"/>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模型中心</a:t>
            </a:r>
          </a:p>
        </p:txBody>
      </p:sp>
      <p:sp>
        <p:nvSpPr>
          <p:cNvPr id="68" name="TextBox 67"/>
          <p:cNvSpPr txBox="1"/>
          <p:nvPr/>
        </p:nvSpPr>
        <p:spPr>
          <a:xfrm>
            <a:off x="10311825" y="4560017"/>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规则中心</a:t>
            </a:r>
          </a:p>
        </p:txBody>
      </p:sp>
      <p:sp>
        <p:nvSpPr>
          <p:cNvPr id="69" name="TextBox 68"/>
          <p:cNvSpPr txBox="1"/>
          <p:nvPr/>
        </p:nvSpPr>
        <p:spPr>
          <a:xfrm>
            <a:off x="10311825" y="4977312"/>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特征中心</a:t>
            </a:r>
          </a:p>
        </p:txBody>
      </p:sp>
      <p:sp>
        <p:nvSpPr>
          <p:cNvPr id="70" name="TextBox 69"/>
          <p:cNvSpPr txBox="1"/>
          <p:nvPr/>
        </p:nvSpPr>
        <p:spPr>
          <a:xfrm>
            <a:off x="10311825" y="5811904"/>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运维监控</a:t>
            </a:r>
          </a:p>
        </p:txBody>
      </p:sp>
      <p:sp>
        <p:nvSpPr>
          <p:cNvPr id="71" name="TextBox 70"/>
          <p:cNvSpPr txBox="1"/>
          <p:nvPr/>
        </p:nvSpPr>
        <p:spPr>
          <a:xfrm>
            <a:off x="10311825" y="5394607"/>
            <a:ext cx="770308" cy="225303"/>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650826">
              <a:defRPr sz="1100">
                <a:solidFill>
                  <a:schemeClr val="bg1"/>
                </a:solidFill>
                <a:latin typeface="Calibri"/>
                <a:ea typeface="微软雅黑"/>
                <a:cs typeface="Arial"/>
              </a:defRPr>
            </a:lvl1pPr>
          </a:lstStyle>
          <a:p>
            <a:r>
              <a:rPr lang="zh-CN" altLang="en-US" dirty="0"/>
              <a:t>分析报表</a:t>
            </a:r>
          </a:p>
        </p:txBody>
      </p:sp>
      <p:sp>
        <p:nvSpPr>
          <p:cNvPr id="72" name="TextBox 71"/>
          <p:cNvSpPr txBox="1"/>
          <p:nvPr/>
        </p:nvSpPr>
        <p:spPr>
          <a:xfrm>
            <a:off x="7104112" y="521272"/>
            <a:ext cx="1428643" cy="350875"/>
          </a:xfrm>
          <a:prstGeom prst="rect">
            <a:avLst/>
          </a:prstGeom>
          <a:solidFill>
            <a:srgbClr val="7030A0"/>
          </a:solidFill>
          <a:ln>
            <a:solidFill>
              <a:srgbClr val="7030A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en-US" altLang="zh-CN" sz="1300" dirty="0"/>
              <a:t>Yum</a:t>
            </a:r>
            <a:r>
              <a:rPr lang="zh-CN" altLang="en-US" sz="1300" dirty="0"/>
              <a:t>现有系统</a:t>
            </a:r>
          </a:p>
        </p:txBody>
      </p:sp>
      <p:sp>
        <p:nvSpPr>
          <p:cNvPr id="73" name="TextBox 72"/>
          <p:cNvSpPr txBox="1"/>
          <p:nvPr/>
        </p:nvSpPr>
        <p:spPr>
          <a:xfrm>
            <a:off x="8663208" y="522536"/>
            <a:ext cx="1428643" cy="350875"/>
          </a:xfrm>
          <a:prstGeom prst="rect">
            <a:avLst/>
          </a:prstGeom>
          <a:solidFill>
            <a:srgbClr val="FF0000"/>
          </a:solidFill>
          <a:ln>
            <a:solidFill>
              <a:srgbClr val="FF000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300" dirty="0"/>
              <a:t>待范式建设系统</a:t>
            </a:r>
          </a:p>
        </p:txBody>
      </p:sp>
      <p:sp>
        <p:nvSpPr>
          <p:cNvPr id="74" name="TextBox 73"/>
          <p:cNvSpPr txBox="1"/>
          <p:nvPr/>
        </p:nvSpPr>
        <p:spPr>
          <a:xfrm>
            <a:off x="10222304" y="521272"/>
            <a:ext cx="1428643" cy="350875"/>
          </a:xfrm>
          <a:prstGeom prst="rect">
            <a:avLst/>
          </a:prstGeom>
          <a:solidFill>
            <a:srgbClr val="49B0B0"/>
          </a:solidFill>
          <a:ln>
            <a:solidFill>
              <a:srgbClr val="49B0B0"/>
            </a:solidFill>
          </a:ln>
        </p:spPr>
        <p:txBody>
          <a:bodyPr wrap="square" lIns="91434" tIns="45718" rIns="91434" bIns="45718" rtlCol="0" anchor="ctr">
            <a:noAutofit/>
          </a:bodyPr>
          <a:lstStyle>
            <a:defPPr>
              <a:defRPr lang="en-US"/>
            </a:defPPr>
            <a:lvl1pPr algn="ctr" defTabSz="488132" eaLnBrk="1" fontAlgn="auto" hangingPunct="1">
              <a:spcBef>
                <a:spcPts val="0"/>
              </a:spcBef>
              <a:spcAft>
                <a:spcPts val="0"/>
              </a:spcAft>
              <a:defRPr sz="800">
                <a:solidFill>
                  <a:schemeClr val="bg1"/>
                </a:solidFill>
                <a:latin typeface="Calibri"/>
                <a:ea typeface="微软雅黑"/>
                <a:cs typeface="Arial"/>
              </a:defRPr>
            </a:lvl1pPr>
          </a:lstStyle>
          <a:p>
            <a:r>
              <a:rPr lang="zh-CN" altLang="en-US" sz="1300" dirty="0"/>
              <a:t>范式已建设系统</a:t>
            </a:r>
          </a:p>
        </p:txBody>
      </p:sp>
      <p:sp>
        <p:nvSpPr>
          <p:cNvPr id="2" name="矩形: 圆角 1">
            <a:extLst>
              <a:ext uri="{FF2B5EF4-FFF2-40B4-BE49-F238E27FC236}">
                <a16:creationId xmlns:a16="http://schemas.microsoft.com/office/drawing/2014/main" id="{39E92DAD-0A89-404E-8FF2-B3FE9237F687}"/>
              </a:ext>
            </a:extLst>
          </p:cNvPr>
          <p:cNvSpPr/>
          <p:nvPr/>
        </p:nvSpPr>
        <p:spPr>
          <a:xfrm>
            <a:off x="1215032" y="2735401"/>
            <a:ext cx="4272316" cy="4005944"/>
          </a:xfrm>
          <a:prstGeom prst="roundRect">
            <a:avLst>
              <a:gd name="adj" fmla="val 3986"/>
            </a:avLst>
          </a:prstGeom>
          <a:solidFill>
            <a:srgbClr val="FF99CC">
              <a:alpha val="30196"/>
            </a:srgb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矩形: 圆角 74">
            <a:extLst>
              <a:ext uri="{FF2B5EF4-FFF2-40B4-BE49-F238E27FC236}">
                <a16:creationId xmlns:a16="http://schemas.microsoft.com/office/drawing/2014/main" id="{60B60811-AB87-4201-AB60-EB7DD074A2CB}"/>
              </a:ext>
            </a:extLst>
          </p:cNvPr>
          <p:cNvSpPr/>
          <p:nvPr/>
        </p:nvSpPr>
        <p:spPr>
          <a:xfrm>
            <a:off x="6519374" y="1859252"/>
            <a:ext cx="3358925" cy="415984"/>
          </a:xfrm>
          <a:prstGeom prst="roundRect">
            <a:avLst>
              <a:gd name="adj" fmla="val 3986"/>
            </a:avLst>
          </a:prstGeom>
          <a:solidFill>
            <a:srgbClr val="FF99CC">
              <a:alpha val="30196"/>
            </a:srgb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48A2C381-824C-427F-A440-A2FC5FDFD8E9}"/>
              </a:ext>
            </a:extLst>
          </p:cNvPr>
          <p:cNvSpPr txBox="1"/>
          <p:nvPr/>
        </p:nvSpPr>
        <p:spPr>
          <a:xfrm>
            <a:off x="5423898" y="2643877"/>
            <a:ext cx="1139223" cy="369332"/>
          </a:xfrm>
          <a:prstGeom prst="rect">
            <a:avLst/>
          </a:prstGeom>
          <a:noFill/>
        </p:spPr>
        <p:txBody>
          <a:bodyPr wrap="none" rtlCol="0">
            <a:spAutoFit/>
          </a:bodyPr>
          <a:lstStyle/>
          <a:p>
            <a:r>
              <a:rPr lang="en-US" altLang="zh-CN" dirty="0">
                <a:solidFill>
                  <a:srgbClr val="FF0000"/>
                </a:solidFill>
              </a:rPr>
              <a:t>WARNING</a:t>
            </a:r>
            <a:endParaRPr lang="zh-CN" altLang="en-US" dirty="0">
              <a:solidFill>
                <a:srgbClr val="FF0000"/>
              </a:solidFill>
            </a:endParaRPr>
          </a:p>
        </p:txBody>
      </p:sp>
    </p:spTree>
    <p:extLst>
      <p:ext uri="{BB962C8B-B14F-4D97-AF65-F5344CB8AC3E}">
        <p14:creationId xmlns:p14="http://schemas.microsoft.com/office/powerpoint/2010/main" val="3611084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矩形: 圆角 129">
            <a:extLst>
              <a:ext uri="{FF2B5EF4-FFF2-40B4-BE49-F238E27FC236}">
                <a16:creationId xmlns:a16="http://schemas.microsoft.com/office/drawing/2014/main" id="{32D03DE8-7118-4F1D-9734-47CFBE07F5A0}"/>
              </a:ext>
            </a:extLst>
          </p:cNvPr>
          <p:cNvSpPr/>
          <p:nvPr/>
        </p:nvSpPr>
        <p:spPr>
          <a:xfrm>
            <a:off x="4607968" y="4359159"/>
            <a:ext cx="5585503" cy="1278562"/>
          </a:xfrm>
          <a:prstGeom prst="roundRect">
            <a:avLst>
              <a:gd name="adj" fmla="val 3986"/>
            </a:avLst>
          </a:prstGeom>
          <a:solidFill>
            <a:srgbClr val="FF99CC">
              <a:alpha val="30196"/>
            </a:srgb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矩形: 圆角 128">
            <a:extLst>
              <a:ext uri="{FF2B5EF4-FFF2-40B4-BE49-F238E27FC236}">
                <a16:creationId xmlns:a16="http://schemas.microsoft.com/office/drawing/2014/main" id="{321E2D2B-47B7-42ED-B769-5014BC163F19}"/>
              </a:ext>
            </a:extLst>
          </p:cNvPr>
          <p:cNvSpPr/>
          <p:nvPr/>
        </p:nvSpPr>
        <p:spPr>
          <a:xfrm>
            <a:off x="102133" y="4359159"/>
            <a:ext cx="4505835" cy="2382186"/>
          </a:xfrm>
          <a:prstGeom prst="roundRect">
            <a:avLst>
              <a:gd name="adj" fmla="val 3986"/>
            </a:avLst>
          </a:prstGeom>
          <a:solidFill>
            <a:srgbClr val="FF99CC">
              <a:alpha val="30196"/>
            </a:srgbClr>
          </a:solidFill>
          <a:ln>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a:extLst>
              <a:ext uri="{FF2B5EF4-FFF2-40B4-BE49-F238E27FC236}">
                <a16:creationId xmlns:a16="http://schemas.microsoft.com/office/drawing/2014/main" id="{501F5D2B-665E-8941-B6E4-66E3E29EB394}"/>
              </a:ext>
            </a:extLst>
          </p:cNvPr>
          <p:cNvSpPr/>
          <p:nvPr/>
        </p:nvSpPr>
        <p:spPr>
          <a:xfrm>
            <a:off x="903903" y="347899"/>
            <a:ext cx="10358438" cy="523220"/>
          </a:xfrm>
          <a:prstGeom prst="rect">
            <a:avLst/>
          </a:prstGeom>
        </p:spPr>
        <p:txBody>
          <a:bodyPr wrap="square">
            <a:noAutofit/>
          </a:bodyPr>
          <a:lstStyle/>
          <a:p>
            <a:r>
              <a:rPr kumimoji="1" lang="en-US" altLang="zh-CN" sz="2800" dirty="0">
                <a:latin typeface="Microsoft YaHei" panose="020B0503020204020204" pitchFamily="34" charset="-122"/>
                <a:ea typeface="Microsoft YaHei" panose="020B0503020204020204" pitchFamily="34" charset="-122"/>
              </a:rPr>
              <a:t>CESS Core Architecture / Data - Scenario - </a:t>
            </a:r>
            <a:r>
              <a:rPr kumimoji="1" lang="en-US" altLang="zh-CN" sz="2800" dirty="0" err="1">
                <a:latin typeface="Microsoft YaHei" panose="020B0503020204020204" pitchFamily="34" charset="-122"/>
                <a:ea typeface="Microsoft YaHei" panose="020B0503020204020204" pitchFamily="34" charset="-122"/>
              </a:rPr>
              <a:t>AutoML</a:t>
            </a:r>
            <a:endParaRPr kumimoji="1" lang="zh-CN" altLang="en-US" sz="2800" dirty="0">
              <a:latin typeface="Microsoft YaHei" panose="020B0503020204020204" pitchFamily="34" charset="-122"/>
              <a:ea typeface="Microsoft YaHei" panose="020B0503020204020204" pitchFamily="34" charset="-122"/>
            </a:endParaRPr>
          </a:p>
        </p:txBody>
      </p:sp>
      <p:sp>
        <p:nvSpPr>
          <p:cNvPr id="50" name="Rectangle 5">
            <a:extLst>
              <a:ext uri="{FF2B5EF4-FFF2-40B4-BE49-F238E27FC236}">
                <a16:creationId xmlns:a16="http://schemas.microsoft.com/office/drawing/2014/main" id="{D038C966-651D-486A-A126-CEC97BB063F1}"/>
              </a:ext>
            </a:extLst>
          </p:cNvPr>
          <p:cNvSpPr/>
          <p:nvPr/>
        </p:nvSpPr>
        <p:spPr>
          <a:xfrm>
            <a:off x="107531" y="1168864"/>
            <a:ext cx="9361040" cy="460704"/>
          </a:xfrm>
          <a:prstGeom prst="rect">
            <a:avLst/>
          </a:prstGeom>
        </p:spPr>
        <p:txBody>
          <a:bodyPr wrap="square">
            <a:spAutoFit/>
          </a:bodyPr>
          <a:lstStyle/>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视角转移： 建模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场景构建</a:t>
            </a:r>
          </a:p>
        </p:txBody>
      </p:sp>
      <p:sp>
        <p:nvSpPr>
          <p:cNvPr id="2" name="矩形: 圆角 1">
            <a:extLst>
              <a:ext uri="{FF2B5EF4-FFF2-40B4-BE49-F238E27FC236}">
                <a16:creationId xmlns:a16="http://schemas.microsoft.com/office/drawing/2014/main" id="{73D202E4-2890-44C9-BC6B-86C5750AB706}"/>
              </a:ext>
            </a:extLst>
          </p:cNvPr>
          <p:cNvSpPr/>
          <p:nvPr/>
        </p:nvSpPr>
        <p:spPr>
          <a:xfrm>
            <a:off x="2360414" y="4543826"/>
            <a:ext cx="1754909" cy="3694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Behavior</a:t>
            </a:r>
            <a:endParaRPr lang="zh-CN" altLang="en-US" dirty="0"/>
          </a:p>
        </p:txBody>
      </p:sp>
      <p:sp>
        <p:nvSpPr>
          <p:cNvPr id="51" name="矩形: 圆角 50">
            <a:extLst>
              <a:ext uri="{FF2B5EF4-FFF2-40B4-BE49-F238E27FC236}">
                <a16:creationId xmlns:a16="http://schemas.microsoft.com/office/drawing/2014/main" id="{34E9BD05-D97D-4999-A8E1-E832A074AD4B}"/>
              </a:ext>
            </a:extLst>
          </p:cNvPr>
          <p:cNvSpPr/>
          <p:nvPr/>
        </p:nvSpPr>
        <p:spPr>
          <a:xfrm>
            <a:off x="244026" y="4543827"/>
            <a:ext cx="1754910" cy="3694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Business Object</a:t>
            </a:r>
            <a:endParaRPr lang="zh-CN" altLang="en-US" dirty="0"/>
          </a:p>
        </p:txBody>
      </p:sp>
      <p:sp>
        <p:nvSpPr>
          <p:cNvPr id="53" name="矩形: 圆角 52">
            <a:extLst>
              <a:ext uri="{FF2B5EF4-FFF2-40B4-BE49-F238E27FC236}">
                <a16:creationId xmlns:a16="http://schemas.microsoft.com/office/drawing/2014/main" id="{4C573E89-09C3-4824-8F06-37F1B9CF984B}"/>
              </a:ext>
            </a:extLst>
          </p:cNvPr>
          <p:cNvSpPr/>
          <p:nvPr/>
        </p:nvSpPr>
        <p:spPr>
          <a:xfrm>
            <a:off x="6022632" y="4543825"/>
            <a:ext cx="1754909" cy="3694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Action</a:t>
            </a:r>
            <a:endParaRPr lang="zh-CN" altLang="en-US" dirty="0"/>
          </a:p>
        </p:txBody>
      </p:sp>
      <p:sp>
        <p:nvSpPr>
          <p:cNvPr id="55" name="矩形: 圆角 54">
            <a:extLst>
              <a:ext uri="{FF2B5EF4-FFF2-40B4-BE49-F238E27FC236}">
                <a16:creationId xmlns:a16="http://schemas.microsoft.com/office/drawing/2014/main" id="{5B451CFC-9C33-40BF-A398-1B993ED3E7E0}"/>
              </a:ext>
            </a:extLst>
          </p:cNvPr>
          <p:cNvSpPr/>
          <p:nvPr/>
        </p:nvSpPr>
        <p:spPr>
          <a:xfrm>
            <a:off x="8216268" y="4543825"/>
            <a:ext cx="1754909" cy="3694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Response</a:t>
            </a:r>
            <a:endParaRPr lang="zh-CN" altLang="en-US" dirty="0"/>
          </a:p>
        </p:txBody>
      </p:sp>
      <p:sp>
        <p:nvSpPr>
          <p:cNvPr id="3" name="文本框 2">
            <a:extLst>
              <a:ext uri="{FF2B5EF4-FFF2-40B4-BE49-F238E27FC236}">
                <a16:creationId xmlns:a16="http://schemas.microsoft.com/office/drawing/2014/main" id="{EDF97D83-1BD6-408E-B704-E5BEA04C87CA}"/>
              </a:ext>
            </a:extLst>
          </p:cNvPr>
          <p:cNvSpPr txBox="1"/>
          <p:nvPr/>
        </p:nvSpPr>
        <p:spPr>
          <a:xfrm>
            <a:off x="7437296" y="4174493"/>
            <a:ext cx="1119217" cy="369332"/>
          </a:xfrm>
          <a:prstGeom prst="rect">
            <a:avLst/>
          </a:prstGeom>
          <a:noFill/>
        </p:spPr>
        <p:txBody>
          <a:bodyPr wrap="none" rtlCol="0">
            <a:spAutoFit/>
          </a:bodyPr>
          <a:lstStyle/>
          <a:p>
            <a:r>
              <a:rPr lang="en-US" altLang="zh-CN" dirty="0"/>
              <a:t>Unique ID</a:t>
            </a:r>
            <a:endParaRPr lang="zh-CN" altLang="en-US" dirty="0"/>
          </a:p>
        </p:txBody>
      </p:sp>
      <p:cxnSp>
        <p:nvCxnSpPr>
          <p:cNvPr id="43" name="连接符: 肘形 42">
            <a:extLst>
              <a:ext uri="{FF2B5EF4-FFF2-40B4-BE49-F238E27FC236}">
                <a16:creationId xmlns:a16="http://schemas.microsoft.com/office/drawing/2014/main" id="{51E118B4-DF0F-4CD7-95AF-8F5AF6106643}"/>
              </a:ext>
            </a:extLst>
          </p:cNvPr>
          <p:cNvCxnSpPr>
            <a:stCxn id="3" idx="1"/>
            <a:endCxn id="53" idx="0"/>
          </p:cNvCxnSpPr>
          <p:nvPr/>
        </p:nvCxnSpPr>
        <p:spPr>
          <a:xfrm rot="10800000" flipV="1">
            <a:off x="6900088" y="4359159"/>
            <a:ext cx="537209" cy="18466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连接符: 肘形 44">
            <a:extLst>
              <a:ext uri="{FF2B5EF4-FFF2-40B4-BE49-F238E27FC236}">
                <a16:creationId xmlns:a16="http://schemas.microsoft.com/office/drawing/2014/main" id="{8E39A572-5B60-4CC5-9507-39A351AFB126}"/>
              </a:ext>
            </a:extLst>
          </p:cNvPr>
          <p:cNvCxnSpPr>
            <a:stCxn id="3" idx="3"/>
            <a:endCxn id="55" idx="0"/>
          </p:cNvCxnSpPr>
          <p:nvPr/>
        </p:nvCxnSpPr>
        <p:spPr>
          <a:xfrm>
            <a:off x="8556513" y="4359159"/>
            <a:ext cx="537210" cy="18466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矩形 46">
            <a:extLst>
              <a:ext uri="{FF2B5EF4-FFF2-40B4-BE49-F238E27FC236}">
                <a16:creationId xmlns:a16="http://schemas.microsoft.com/office/drawing/2014/main" id="{49111396-1417-4F0A-ABBB-8EF6A9E5E3F8}"/>
              </a:ext>
            </a:extLst>
          </p:cNvPr>
          <p:cNvSpPr/>
          <p:nvPr/>
        </p:nvSpPr>
        <p:spPr>
          <a:xfrm>
            <a:off x="2360413" y="2772757"/>
            <a:ext cx="1754909" cy="3255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Super APP</a:t>
            </a:r>
            <a:endParaRPr lang="zh-CN" altLang="en-US" dirty="0"/>
          </a:p>
        </p:txBody>
      </p:sp>
      <p:sp>
        <p:nvSpPr>
          <p:cNvPr id="60" name="矩形 59">
            <a:extLst>
              <a:ext uri="{FF2B5EF4-FFF2-40B4-BE49-F238E27FC236}">
                <a16:creationId xmlns:a16="http://schemas.microsoft.com/office/drawing/2014/main" id="{BA70E424-2561-4A3A-B1BF-E613CDD7DFEC}"/>
              </a:ext>
            </a:extLst>
          </p:cNvPr>
          <p:cNvSpPr/>
          <p:nvPr/>
        </p:nvSpPr>
        <p:spPr>
          <a:xfrm>
            <a:off x="244027" y="2772757"/>
            <a:ext cx="1754909" cy="3255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IT System</a:t>
            </a:r>
            <a:endParaRPr lang="zh-CN" altLang="en-US" dirty="0"/>
          </a:p>
        </p:txBody>
      </p:sp>
      <p:sp>
        <p:nvSpPr>
          <p:cNvPr id="57" name="箭头: 下 56">
            <a:extLst>
              <a:ext uri="{FF2B5EF4-FFF2-40B4-BE49-F238E27FC236}">
                <a16:creationId xmlns:a16="http://schemas.microsoft.com/office/drawing/2014/main" id="{617A6289-8079-4A2B-B83D-E7FAB3DCE568}"/>
              </a:ext>
            </a:extLst>
          </p:cNvPr>
          <p:cNvSpPr/>
          <p:nvPr/>
        </p:nvSpPr>
        <p:spPr>
          <a:xfrm>
            <a:off x="1072692" y="3416993"/>
            <a:ext cx="212436" cy="849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箭头: 下 61">
            <a:extLst>
              <a:ext uri="{FF2B5EF4-FFF2-40B4-BE49-F238E27FC236}">
                <a16:creationId xmlns:a16="http://schemas.microsoft.com/office/drawing/2014/main" id="{7DD90E20-D2EE-4D11-890E-6A3B8421ECD3}"/>
              </a:ext>
            </a:extLst>
          </p:cNvPr>
          <p:cNvSpPr/>
          <p:nvPr/>
        </p:nvSpPr>
        <p:spPr>
          <a:xfrm>
            <a:off x="3131649" y="3416993"/>
            <a:ext cx="212436" cy="84974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文本框 62">
            <a:extLst>
              <a:ext uri="{FF2B5EF4-FFF2-40B4-BE49-F238E27FC236}">
                <a16:creationId xmlns:a16="http://schemas.microsoft.com/office/drawing/2014/main" id="{EB8EBC54-F6F0-41F0-B64C-C7B57CDC4DD1}"/>
              </a:ext>
            </a:extLst>
          </p:cNvPr>
          <p:cNvSpPr txBox="1"/>
          <p:nvPr/>
        </p:nvSpPr>
        <p:spPr>
          <a:xfrm>
            <a:off x="1871164" y="3472534"/>
            <a:ext cx="723275" cy="738664"/>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实时</a:t>
            </a:r>
            <a:endParaRPr lang="en-US" altLang="zh-CN" sz="1400" dirty="0">
              <a:latin typeface="微软雅黑" panose="020B0503020204020204" pitchFamily="34" charset="-122"/>
              <a:ea typeface="微软雅黑" panose="020B0503020204020204" pitchFamily="34" charset="-122"/>
            </a:endParaRPr>
          </a:p>
          <a:p>
            <a:r>
              <a:rPr lang="zh-CN" altLang="en-US" sz="1400" dirty="0">
                <a:latin typeface="微软雅黑" panose="020B0503020204020204" pitchFamily="34" charset="-122"/>
                <a:ea typeface="微软雅黑" panose="020B0503020204020204" pitchFamily="34" charset="-122"/>
              </a:rPr>
              <a:t>无修正</a:t>
            </a:r>
            <a:endParaRPr lang="en-US" altLang="zh-CN" sz="1400" dirty="0">
              <a:latin typeface="微软雅黑" panose="020B0503020204020204" pitchFamily="34" charset="-122"/>
              <a:ea typeface="微软雅黑" panose="020B0503020204020204" pitchFamily="34" charset="-122"/>
            </a:endParaRPr>
          </a:p>
          <a:p>
            <a:r>
              <a:rPr lang="zh-CN" altLang="en-US" sz="1400" dirty="0">
                <a:latin typeface="微软雅黑" panose="020B0503020204020204" pitchFamily="34" charset="-122"/>
                <a:ea typeface="微软雅黑" panose="020B0503020204020204" pitchFamily="34" charset="-122"/>
              </a:rPr>
              <a:t>尽可能</a:t>
            </a:r>
            <a:endParaRPr lang="en-US" altLang="zh-CN" sz="1400" dirty="0">
              <a:latin typeface="微软雅黑" panose="020B0503020204020204" pitchFamily="34" charset="-122"/>
              <a:ea typeface="微软雅黑" panose="020B0503020204020204" pitchFamily="34" charset="-122"/>
            </a:endParaRPr>
          </a:p>
        </p:txBody>
      </p:sp>
      <p:sp>
        <p:nvSpPr>
          <p:cNvPr id="64" name="文本框 63">
            <a:extLst>
              <a:ext uri="{FF2B5EF4-FFF2-40B4-BE49-F238E27FC236}">
                <a16:creationId xmlns:a16="http://schemas.microsoft.com/office/drawing/2014/main" id="{3CF67BFE-46D0-456D-AFF0-BD6F40B9ACB4}"/>
              </a:ext>
            </a:extLst>
          </p:cNvPr>
          <p:cNvSpPr txBox="1"/>
          <p:nvPr/>
        </p:nvSpPr>
        <p:spPr>
          <a:xfrm>
            <a:off x="1178910" y="2086957"/>
            <a:ext cx="1614545" cy="369332"/>
          </a:xfrm>
          <a:prstGeom prst="rect">
            <a:avLst/>
          </a:prstGeom>
          <a:noFill/>
        </p:spPr>
        <p:txBody>
          <a:bodyPr wrap="none" rtlCol="0">
            <a:spAutoFit/>
          </a:bodyPr>
          <a:lstStyle/>
          <a:p>
            <a:r>
              <a:rPr lang="zh-CN" altLang="en-US" dirty="0">
                <a:latin typeface="微软雅黑" panose="020B0503020204020204" pitchFamily="34" charset="-122"/>
                <a:ea typeface="微软雅黑" panose="020B0503020204020204" pitchFamily="34" charset="-122"/>
              </a:rPr>
              <a:t>数据中台构建</a:t>
            </a:r>
          </a:p>
        </p:txBody>
      </p:sp>
      <p:sp>
        <p:nvSpPr>
          <p:cNvPr id="66" name="矩形 65">
            <a:extLst>
              <a:ext uri="{FF2B5EF4-FFF2-40B4-BE49-F238E27FC236}">
                <a16:creationId xmlns:a16="http://schemas.microsoft.com/office/drawing/2014/main" id="{BF80342C-8DB2-439C-AF2F-1668C320BA15}"/>
              </a:ext>
            </a:extLst>
          </p:cNvPr>
          <p:cNvSpPr/>
          <p:nvPr/>
        </p:nvSpPr>
        <p:spPr>
          <a:xfrm>
            <a:off x="5829535" y="5252342"/>
            <a:ext cx="696369" cy="221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err="1"/>
              <a:t>StoreID</a:t>
            </a:r>
            <a:endParaRPr lang="zh-CN" altLang="en-US" sz="1200" dirty="0"/>
          </a:p>
        </p:txBody>
      </p:sp>
      <p:sp>
        <p:nvSpPr>
          <p:cNvPr id="67" name="矩形 66">
            <a:extLst>
              <a:ext uri="{FF2B5EF4-FFF2-40B4-BE49-F238E27FC236}">
                <a16:creationId xmlns:a16="http://schemas.microsoft.com/office/drawing/2014/main" id="{1D30DD40-527C-4209-A0CA-0A5BD41E6DDF}"/>
              </a:ext>
            </a:extLst>
          </p:cNvPr>
          <p:cNvSpPr/>
          <p:nvPr/>
        </p:nvSpPr>
        <p:spPr>
          <a:xfrm>
            <a:off x="6525904" y="5250807"/>
            <a:ext cx="696369" cy="221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err="1"/>
              <a:t>UserID</a:t>
            </a:r>
            <a:endParaRPr lang="zh-CN" altLang="en-US" sz="1200" dirty="0"/>
          </a:p>
        </p:txBody>
      </p:sp>
      <p:sp>
        <p:nvSpPr>
          <p:cNvPr id="68" name="矩形 67">
            <a:extLst>
              <a:ext uri="{FF2B5EF4-FFF2-40B4-BE49-F238E27FC236}">
                <a16:creationId xmlns:a16="http://schemas.microsoft.com/office/drawing/2014/main" id="{BA302699-50A3-4571-9FFC-485BCE1EF18B}"/>
              </a:ext>
            </a:extLst>
          </p:cNvPr>
          <p:cNvSpPr/>
          <p:nvPr/>
        </p:nvSpPr>
        <p:spPr>
          <a:xfrm>
            <a:off x="7226797" y="5250807"/>
            <a:ext cx="696369" cy="2216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err="1"/>
              <a:t>ItemID</a:t>
            </a:r>
            <a:endParaRPr lang="zh-CN" altLang="en-US" sz="1200" dirty="0"/>
          </a:p>
        </p:txBody>
      </p:sp>
      <p:cxnSp>
        <p:nvCxnSpPr>
          <p:cNvPr id="70" name="直接箭头连接符 69">
            <a:extLst>
              <a:ext uri="{FF2B5EF4-FFF2-40B4-BE49-F238E27FC236}">
                <a16:creationId xmlns:a16="http://schemas.microsoft.com/office/drawing/2014/main" id="{E4C234AE-B43A-4C5C-BB8C-3B3E39E7FC2D}"/>
              </a:ext>
            </a:extLst>
          </p:cNvPr>
          <p:cNvCxnSpPr>
            <a:cxnSpLocks/>
            <a:endCxn id="66" idx="1"/>
          </p:cNvCxnSpPr>
          <p:nvPr/>
        </p:nvCxnSpPr>
        <p:spPr>
          <a:xfrm>
            <a:off x="244026" y="5363179"/>
            <a:ext cx="5585509"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2" name="直接箭头连接符 71">
            <a:extLst>
              <a:ext uri="{FF2B5EF4-FFF2-40B4-BE49-F238E27FC236}">
                <a16:creationId xmlns:a16="http://schemas.microsoft.com/office/drawing/2014/main" id="{2481ECCD-0BCA-43C3-8176-ADAED39AADD8}"/>
              </a:ext>
            </a:extLst>
          </p:cNvPr>
          <p:cNvCxnSpPr>
            <a:cxnSpLocks/>
          </p:cNvCxnSpPr>
          <p:nvPr/>
        </p:nvCxnSpPr>
        <p:spPr>
          <a:xfrm flipV="1">
            <a:off x="1372123" y="4913282"/>
            <a:ext cx="0" cy="4498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直接箭头连接符 72">
            <a:extLst>
              <a:ext uri="{FF2B5EF4-FFF2-40B4-BE49-F238E27FC236}">
                <a16:creationId xmlns:a16="http://schemas.microsoft.com/office/drawing/2014/main" id="{123624D9-1155-4DF2-B975-725835CCC104}"/>
              </a:ext>
            </a:extLst>
          </p:cNvPr>
          <p:cNvCxnSpPr>
            <a:cxnSpLocks/>
          </p:cNvCxnSpPr>
          <p:nvPr/>
        </p:nvCxnSpPr>
        <p:spPr>
          <a:xfrm flipV="1">
            <a:off x="3210235" y="4913281"/>
            <a:ext cx="0" cy="4498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1" name="矩形 80">
            <a:extLst>
              <a:ext uri="{FF2B5EF4-FFF2-40B4-BE49-F238E27FC236}">
                <a16:creationId xmlns:a16="http://schemas.microsoft.com/office/drawing/2014/main" id="{8B072244-F4C7-4BDD-90DB-107BA11A9486}"/>
              </a:ext>
            </a:extLst>
          </p:cNvPr>
          <p:cNvSpPr/>
          <p:nvPr/>
        </p:nvSpPr>
        <p:spPr>
          <a:xfrm>
            <a:off x="6525904" y="3047538"/>
            <a:ext cx="2789492" cy="50522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Self Learning System</a:t>
            </a:r>
            <a:endParaRPr lang="zh-CN" altLang="en-US" dirty="0"/>
          </a:p>
        </p:txBody>
      </p:sp>
      <p:sp>
        <p:nvSpPr>
          <p:cNvPr id="83" name="矩形 82">
            <a:extLst>
              <a:ext uri="{FF2B5EF4-FFF2-40B4-BE49-F238E27FC236}">
                <a16:creationId xmlns:a16="http://schemas.microsoft.com/office/drawing/2014/main" id="{74D794E8-66FB-4676-A745-7B3AE996F98B}"/>
              </a:ext>
            </a:extLst>
          </p:cNvPr>
          <p:cNvSpPr/>
          <p:nvPr/>
        </p:nvSpPr>
        <p:spPr>
          <a:xfrm>
            <a:off x="6525904" y="3601659"/>
            <a:ext cx="2789492" cy="55264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Trigger Interface</a:t>
            </a:r>
          </a:p>
        </p:txBody>
      </p:sp>
      <p:sp>
        <p:nvSpPr>
          <p:cNvPr id="84" name="矩形 83">
            <a:extLst>
              <a:ext uri="{FF2B5EF4-FFF2-40B4-BE49-F238E27FC236}">
                <a16:creationId xmlns:a16="http://schemas.microsoft.com/office/drawing/2014/main" id="{E0394341-2B96-47E1-A72B-B17B90D276F9}"/>
              </a:ext>
            </a:extLst>
          </p:cNvPr>
          <p:cNvSpPr/>
          <p:nvPr/>
        </p:nvSpPr>
        <p:spPr>
          <a:xfrm>
            <a:off x="6525904" y="2517973"/>
            <a:ext cx="2789492" cy="48066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Serving System</a:t>
            </a:r>
            <a:endParaRPr lang="zh-CN" altLang="en-US" dirty="0"/>
          </a:p>
        </p:txBody>
      </p:sp>
      <p:sp>
        <p:nvSpPr>
          <p:cNvPr id="85" name="矩形 84">
            <a:extLst>
              <a:ext uri="{FF2B5EF4-FFF2-40B4-BE49-F238E27FC236}">
                <a16:creationId xmlns:a16="http://schemas.microsoft.com/office/drawing/2014/main" id="{7B9E5528-8EDA-4B5F-BD6D-A91FFE475900}"/>
              </a:ext>
            </a:extLst>
          </p:cNvPr>
          <p:cNvSpPr/>
          <p:nvPr/>
        </p:nvSpPr>
        <p:spPr>
          <a:xfrm>
            <a:off x="6525904" y="2046092"/>
            <a:ext cx="2789492" cy="451695"/>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Serving Interface</a:t>
            </a:r>
            <a:endParaRPr lang="zh-CN" altLang="en-US" dirty="0"/>
          </a:p>
        </p:txBody>
      </p:sp>
      <p:sp>
        <p:nvSpPr>
          <p:cNvPr id="86" name="矩形 85">
            <a:extLst>
              <a:ext uri="{FF2B5EF4-FFF2-40B4-BE49-F238E27FC236}">
                <a16:creationId xmlns:a16="http://schemas.microsoft.com/office/drawing/2014/main" id="{B175FF9A-B71E-45C1-B929-F35BD066EFBA}"/>
              </a:ext>
            </a:extLst>
          </p:cNvPr>
          <p:cNvSpPr/>
          <p:nvPr/>
        </p:nvSpPr>
        <p:spPr>
          <a:xfrm>
            <a:off x="3588851" y="1167330"/>
            <a:ext cx="1754909" cy="63100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CESS Manager</a:t>
            </a:r>
            <a:endParaRPr lang="zh-CN" altLang="en-US" dirty="0"/>
          </a:p>
        </p:txBody>
      </p:sp>
      <p:cxnSp>
        <p:nvCxnSpPr>
          <p:cNvPr id="88" name="连接符: 肘形 87">
            <a:extLst>
              <a:ext uri="{FF2B5EF4-FFF2-40B4-BE49-F238E27FC236}">
                <a16:creationId xmlns:a16="http://schemas.microsoft.com/office/drawing/2014/main" id="{87D34DB4-99B8-4730-89AA-54C69D394811}"/>
              </a:ext>
            </a:extLst>
          </p:cNvPr>
          <p:cNvCxnSpPr>
            <a:endCxn id="53" idx="1"/>
          </p:cNvCxnSpPr>
          <p:nvPr/>
        </p:nvCxnSpPr>
        <p:spPr>
          <a:xfrm>
            <a:off x="4179978" y="2923905"/>
            <a:ext cx="1842654" cy="180464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直接连接符 112">
            <a:extLst>
              <a:ext uri="{FF2B5EF4-FFF2-40B4-BE49-F238E27FC236}">
                <a16:creationId xmlns:a16="http://schemas.microsoft.com/office/drawing/2014/main" id="{71B14469-EAB2-49CA-8918-65B3BB6D3B2E}"/>
              </a:ext>
            </a:extLst>
          </p:cNvPr>
          <p:cNvCxnSpPr/>
          <p:nvPr/>
        </p:nvCxnSpPr>
        <p:spPr>
          <a:xfrm>
            <a:off x="237729" y="5725771"/>
            <a:ext cx="9727151"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92" name="连接符: 肘形 91">
            <a:extLst>
              <a:ext uri="{FF2B5EF4-FFF2-40B4-BE49-F238E27FC236}">
                <a16:creationId xmlns:a16="http://schemas.microsoft.com/office/drawing/2014/main" id="{024AF8E6-CFF9-4B58-9DAE-264442F55A1C}"/>
              </a:ext>
            </a:extLst>
          </p:cNvPr>
          <p:cNvCxnSpPr>
            <a:cxnSpLocks/>
            <a:stCxn id="47" idx="3"/>
            <a:endCxn id="55" idx="2"/>
          </p:cNvCxnSpPr>
          <p:nvPr/>
        </p:nvCxnSpPr>
        <p:spPr>
          <a:xfrm>
            <a:off x="4115322" y="2935548"/>
            <a:ext cx="4978401" cy="1977732"/>
          </a:xfrm>
          <a:prstGeom prst="bentConnector4">
            <a:avLst>
              <a:gd name="adj1" fmla="val 10575"/>
              <a:gd name="adj2" fmla="val 111559"/>
            </a:avLst>
          </a:prstGeom>
          <a:ln>
            <a:tailEnd type="triangle"/>
          </a:ln>
        </p:spPr>
        <p:style>
          <a:lnRef idx="1">
            <a:schemeClr val="accent1"/>
          </a:lnRef>
          <a:fillRef idx="0">
            <a:schemeClr val="accent1"/>
          </a:fillRef>
          <a:effectRef idx="0">
            <a:schemeClr val="accent1"/>
          </a:effectRef>
          <a:fontRef idx="minor">
            <a:schemeClr val="tx1"/>
          </a:fontRef>
        </p:style>
      </p:cxnSp>
      <p:sp>
        <p:nvSpPr>
          <p:cNvPr id="99" name="矩形 98">
            <a:extLst>
              <a:ext uri="{FF2B5EF4-FFF2-40B4-BE49-F238E27FC236}">
                <a16:creationId xmlns:a16="http://schemas.microsoft.com/office/drawing/2014/main" id="{F39E788D-6B34-43C9-A10E-FFF70D01A455}"/>
              </a:ext>
            </a:extLst>
          </p:cNvPr>
          <p:cNvSpPr/>
          <p:nvPr/>
        </p:nvSpPr>
        <p:spPr>
          <a:xfrm>
            <a:off x="6525904" y="1167329"/>
            <a:ext cx="2789491" cy="63100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dirty="0"/>
              <a:t>AS</a:t>
            </a:r>
          </a:p>
          <a:p>
            <a:pPr algn="ctr"/>
            <a:r>
              <a:rPr lang="en-US" altLang="zh-CN" dirty="0"/>
              <a:t>Recall / Ranking / Filtering</a:t>
            </a:r>
            <a:endParaRPr lang="zh-CN" altLang="en-US" dirty="0"/>
          </a:p>
        </p:txBody>
      </p:sp>
      <p:cxnSp>
        <p:nvCxnSpPr>
          <p:cNvPr id="101" name="连接符: 肘形 100">
            <a:extLst>
              <a:ext uri="{FF2B5EF4-FFF2-40B4-BE49-F238E27FC236}">
                <a16:creationId xmlns:a16="http://schemas.microsoft.com/office/drawing/2014/main" id="{5310A4B9-4FDF-452A-82CF-E4A3BED6DD63}"/>
              </a:ext>
            </a:extLst>
          </p:cNvPr>
          <p:cNvCxnSpPr>
            <a:cxnSpLocks/>
            <a:stCxn id="86" idx="3"/>
            <a:endCxn id="99" idx="1"/>
          </p:cNvCxnSpPr>
          <p:nvPr/>
        </p:nvCxnSpPr>
        <p:spPr>
          <a:xfrm flipV="1">
            <a:off x="5343760" y="1482830"/>
            <a:ext cx="1182144"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6" name="连接符: 肘形 105">
            <a:extLst>
              <a:ext uri="{FF2B5EF4-FFF2-40B4-BE49-F238E27FC236}">
                <a16:creationId xmlns:a16="http://schemas.microsoft.com/office/drawing/2014/main" id="{9CA2996E-2A2A-4EBC-B661-318A1E2A8201}"/>
              </a:ext>
            </a:extLst>
          </p:cNvPr>
          <p:cNvCxnSpPr>
            <a:cxnSpLocks/>
            <a:endCxn id="83" idx="1"/>
          </p:cNvCxnSpPr>
          <p:nvPr/>
        </p:nvCxnSpPr>
        <p:spPr>
          <a:xfrm rot="16200000" flipH="1">
            <a:off x="4871671" y="2223750"/>
            <a:ext cx="2079652" cy="122881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8" name="直接箭头连接符 107">
            <a:extLst>
              <a:ext uri="{FF2B5EF4-FFF2-40B4-BE49-F238E27FC236}">
                <a16:creationId xmlns:a16="http://schemas.microsoft.com/office/drawing/2014/main" id="{D3EA4947-6FAE-4BDC-BD37-FCEA3F5DD418}"/>
              </a:ext>
            </a:extLst>
          </p:cNvPr>
          <p:cNvCxnSpPr>
            <a:stCxn id="99" idx="2"/>
            <a:endCxn id="85" idx="0"/>
          </p:cNvCxnSpPr>
          <p:nvPr/>
        </p:nvCxnSpPr>
        <p:spPr>
          <a:xfrm>
            <a:off x="7920650" y="1798331"/>
            <a:ext cx="0" cy="2477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0" name="矩形: 圆角 109">
            <a:extLst>
              <a:ext uri="{FF2B5EF4-FFF2-40B4-BE49-F238E27FC236}">
                <a16:creationId xmlns:a16="http://schemas.microsoft.com/office/drawing/2014/main" id="{156E9F5B-D484-4B13-AF8C-D8B656A62669}"/>
              </a:ext>
            </a:extLst>
          </p:cNvPr>
          <p:cNvSpPr/>
          <p:nvPr/>
        </p:nvSpPr>
        <p:spPr>
          <a:xfrm>
            <a:off x="244303" y="6078167"/>
            <a:ext cx="3871019" cy="3694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HDFS Storage</a:t>
            </a:r>
            <a:endParaRPr lang="zh-CN" altLang="en-US" dirty="0"/>
          </a:p>
        </p:txBody>
      </p:sp>
      <p:sp>
        <p:nvSpPr>
          <p:cNvPr id="127" name="箭头: 右 126">
            <a:extLst>
              <a:ext uri="{FF2B5EF4-FFF2-40B4-BE49-F238E27FC236}">
                <a16:creationId xmlns:a16="http://schemas.microsoft.com/office/drawing/2014/main" id="{C1701EE9-99D8-42AF-BAAD-7CEC5C172D82}"/>
              </a:ext>
            </a:extLst>
          </p:cNvPr>
          <p:cNvSpPr/>
          <p:nvPr/>
        </p:nvSpPr>
        <p:spPr>
          <a:xfrm rot="8855332">
            <a:off x="3778952" y="3367884"/>
            <a:ext cx="2882670" cy="377374"/>
          </a:xfrm>
          <a:prstGeom prst="rightArrow">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文本框 110">
            <a:extLst>
              <a:ext uri="{FF2B5EF4-FFF2-40B4-BE49-F238E27FC236}">
                <a16:creationId xmlns:a16="http://schemas.microsoft.com/office/drawing/2014/main" id="{01D6C323-D39E-4C34-AF55-DFFF80B66F38}"/>
              </a:ext>
            </a:extLst>
          </p:cNvPr>
          <p:cNvSpPr txBox="1"/>
          <p:nvPr/>
        </p:nvSpPr>
        <p:spPr>
          <a:xfrm>
            <a:off x="1750457" y="5541105"/>
            <a:ext cx="964688" cy="369332"/>
          </a:xfrm>
          <a:prstGeom prst="rect">
            <a:avLst/>
          </a:prstGeom>
          <a:noFill/>
        </p:spPr>
        <p:txBody>
          <a:bodyPr wrap="none" rtlCol="0">
            <a:spAutoFit/>
          </a:bodyPr>
          <a:lstStyle/>
          <a:p>
            <a:r>
              <a:rPr lang="en-US" altLang="zh-CN" dirty="0">
                <a:solidFill>
                  <a:schemeClr val="accent1">
                    <a:lumMod val="75000"/>
                  </a:schemeClr>
                </a:solidFill>
              </a:rPr>
              <a:t>MIRROR</a:t>
            </a:r>
            <a:endParaRPr lang="zh-CN" altLang="en-US" dirty="0">
              <a:solidFill>
                <a:schemeClr val="accent1">
                  <a:lumMod val="75000"/>
                </a:schemeClr>
              </a:solidFill>
            </a:endParaRPr>
          </a:p>
        </p:txBody>
      </p:sp>
      <p:sp>
        <p:nvSpPr>
          <p:cNvPr id="115" name="矩形 114">
            <a:extLst>
              <a:ext uri="{FF2B5EF4-FFF2-40B4-BE49-F238E27FC236}">
                <a16:creationId xmlns:a16="http://schemas.microsoft.com/office/drawing/2014/main" id="{EB0429BE-A713-483B-ACA8-41B74B894BC0}"/>
              </a:ext>
            </a:extLst>
          </p:cNvPr>
          <p:cNvSpPr/>
          <p:nvPr/>
        </p:nvSpPr>
        <p:spPr>
          <a:xfrm>
            <a:off x="4910462" y="5835071"/>
            <a:ext cx="1838146" cy="36945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dirty="0"/>
              <a:t>Studio</a:t>
            </a:r>
            <a:endParaRPr lang="zh-CN" altLang="en-US" dirty="0"/>
          </a:p>
        </p:txBody>
      </p:sp>
      <p:sp>
        <p:nvSpPr>
          <p:cNvPr id="116" name="矩形 115">
            <a:extLst>
              <a:ext uri="{FF2B5EF4-FFF2-40B4-BE49-F238E27FC236}">
                <a16:creationId xmlns:a16="http://schemas.microsoft.com/office/drawing/2014/main" id="{B415D0F2-BA0C-4C0F-BB85-1C3B99495A83}"/>
              </a:ext>
            </a:extLst>
          </p:cNvPr>
          <p:cNvSpPr/>
          <p:nvPr/>
        </p:nvSpPr>
        <p:spPr>
          <a:xfrm>
            <a:off x="4910462" y="6358646"/>
            <a:ext cx="1838146" cy="36945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dirty="0"/>
              <a:t>Auto ML</a:t>
            </a:r>
            <a:endParaRPr lang="zh-CN" altLang="en-US" dirty="0"/>
          </a:p>
        </p:txBody>
      </p:sp>
      <p:sp>
        <p:nvSpPr>
          <p:cNvPr id="117" name="箭头: 右 116">
            <a:extLst>
              <a:ext uri="{FF2B5EF4-FFF2-40B4-BE49-F238E27FC236}">
                <a16:creationId xmlns:a16="http://schemas.microsoft.com/office/drawing/2014/main" id="{E3D09743-7E78-4938-B9BF-3A904CED15D8}"/>
              </a:ext>
            </a:extLst>
          </p:cNvPr>
          <p:cNvSpPr/>
          <p:nvPr/>
        </p:nvSpPr>
        <p:spPr>
          <a:xfrm>
            <a:off x="7067092" y="6110107"/>
            <a:ext cx="1149176" cy="305573"/>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119" name="椭圆 118">
            <a:extLst>
              <a:ext uri="{FF2B5EF4-FFF2-40B4-BE49-F238E27FC236}">
                <a16:creationId xmlns:a16="http://schemas.microsoft.com/office/drawing/2014/main" id="{60B7E46B-3C57-4731-A066-1BA11F92FAEF}"/>
              </a:ext>
            </a:extLst>
          </p:cNvPr>
          <p:cNvSpPr/>
          <p:nvPr/>
        </p:nvSpPr>
        <p:spPr>
          <a:xfrm>
            <a:off x="8358161" y="6112352"/>
            <a:ext cx="1403927" cy="3055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a:t>Script</a:t>
            </a:r>
            <a:endParaRPr lang="zh-CN" altLang="en-US" dirty="0"/>
          </a:p>
        </p:txBody>
      </p:sp>
      <p:sp>
        <p:nvSpPr>
          <p:cNvPr id="120" name="椭圆 119">
            <a:extLst>
              <a:ext uri="{FF2B5EF4-FFF2-40B4-BE49-F238E27FC236}">
                <a16:creationId xmlns:a16="http://schemas.microsoft.com/office/drawing/2014/main" id="{D94CAE54-8280-4568-A4FF-272E0D10B4EC}"/>
              </a:ext>
            </a:extLst>
          </p:cNvPr>
          <p:cNvSpPr/>
          <p:nvPr/>
        </p:nvSpPr>
        <p:spPr>
          <a:xfrm>
            <a:off x="8766607" y="3714526"/>
            <a:ext cx="1403927" cy="3055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a:t>Script</a:t>
            </a:r>
            <a:endParaRPr lang="zh-CN" altLang="en-US" dirty="0"/>
          </a:p>
        </p:txBody>
      </p:sp>
      <p:sp>
        <p:nvSpPr>
          <p:cNvPr id="121" name="文本框 120">
            <a:extLst>
              <a:ext uri="{FF2B5EF4-FFF2-40B4-BE49-F238E27FC236}">
                <a16:creationId xmlns:a16="http://schemas.microsoft.com/office/drawing/2014/main" id="{48A418D9-F39D-43D8-B17B-C69485CB8EB8}"/>
              </a:ext>
            </a:extLst>
          </p:cNvPr>
          <p:cNvSpPr txBox="1"/>
          <p:nvPr/>
        </p:nvSpPr>
        <p:spPr>
          <a:xfrm>
            <a:off x="7824432" y="6486682"/>
            <a:ext cx="2538580" cy="369332"/>
          </a:xfrm>
          <a:prstGeom prst="rect">
            <a:avLst/>
          </a:prstGeom>
          <a:noFill/>
        </p:spPr>
        <p:txBody>
          <a:bodyPr wrap="none" rtlCol="0">
            <a:spAutoFit/>
          </a:bodyPr>
          <a:lstStyle/>
          <a:p>
            <a:r>
              <a:rPr lang="en-US" altLang="zh-CN" b="1" dirty="0">
                <a:solidFill>
                  <a:srgbClr val="FF0000"/>
                </a:solidFill>
              </a:rPr>
              <a:t>Script is the Only Output</a:t>
            </a:r>
            <a:endParaRPr lang="zh-CN" altLang="en-US" b="1" dirty="0">
              <a:solidFill>
                <a:srgbClr val="FF0000"/>
              </a:solidFill>
            </a:endParaRPr>
          </a:p>
        </p:txBody>
      </p:sp>
      <p:sp>
        <p:nvSpPr>
          <p:cNvPr id="128" name="椭圆 127">
            <a:extLst>
              <a:ext uri="{FF2B5EF4-FFF2-40B4-BE49-F238E27FC236}">
                <a16:creationId xmlns:a16="http://schemas.microsoft.com/office/drawing/2014/main" id="{B6D6F09E-6ADA-473D-8A78-30A671AD1B97}"/>
              </a:ext>
            </a:extLst>
          </p:cNvPr>
          <p:cNvSpPr/>
          <p:nvPr/>
        </p:nvSpPr>
        <p:spPr>
          <a:xfrm>
            <a:off x="4302678" y="3449304"/>
            <a:ext cx="1403927" cy="305571"/>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a:t>Script</a:t>
            </a:r>
            <a:endParaRPr lang="zh-CN" altLang="en-US" dirty="0"/>
          </a:p>
        </p:txBody>
      </p:sp>
      <p:sp>
        <p:nvSpPr>
          <p:cNvPr id="131" name="文本框 130">
            <a:extLst>
              <a:ext uri="{FF2B5EF4-FFF2-40B4-BE49-F238E27FC236}">
                <a16:creationId xmlns:a16="http://schemas.microsoft.com/office/drawing/2014/main" id="{53570C1B-3445-4332-B399-A933DB64AC5B}"/>
              </a:ext>
            </a:extLst>
          </p:cNvPr>
          <p:cNvSpPr txBox="1"/>
          <p:nvPr/>
        </p:nvSpPr>
        <p:spPr>
          <a:xfrm>
            <a:off x="166908" y="5365586"/>
            <a:ext cx="133722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AI</a:t>
            </a:r>
            <a:r>
              <a:rPr lang="zh-CN" altLang="en-US" dirty="0">
                <a:latin typeface="微软雅黑" panose="020B0503020204020204" pitchFamily="34" charset="-122"/>
                <a:ea typeface="微软雅黑" panose="020B0503020204020204" pitchFamily="34" charset="-122"/>
              </a:rPr>
              <a:t>数据中台</a:t>
            </a:r>
          </a:p>
        </p:txBody>
      </p:sp>
      <p:sp>
        <p:nvSpPr>
          <p:cNvPr id="132" name="文本框 131">
            <a:extLst>
              <a:ext uri="{FF2B5EF4-FFF2-40B4-BE49-F238E27FC236}">
                <a16:creationId xmlns:a16="http://schemas.microsoft.com/office/drawing/2014/main" id="{E750353D-84C0-4BB9-A6A2-7EA3100140AC}"/>
              </a:ext>
            </a:extLst>
          </p:cNvPr>
          <p:cNvSpPr txBox="1"/>
          <p:nvPr/>
        </p:nvSpPr>
        <p:spPr>
          <a:xfrm>
            <a:off x="8766607" y="5250122"/>
            <a:ext cx="1337226"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AI</a:t>
            </a:r>
            <a:r>
              <a:rPr lang="zh-CN" altLang="en-US" dirty="0">
                <a:latin typeface="微软雅黑" panose="020B0503020204020204" pitchFamily="34" charset="-122"/>
                <a:ea typeface="微软雅黑" panose="020B0503020204020204" pitchFamily="34" charset="-122"/>
              </a:rPr>
              <a:t>数据中台</a:t>
            </a:r>
          </a:p>
        </p:txBody>
      </p:sp>
      <p:sp>
        <p:nvSpPr>
          <p:cNvPr id="133" name="矩形: 圆角 132">
            <a:extLst>
              <a:ext uri="{FF2B5EF4-FFF2-40B4-BE49-F238E27FC236}">
                <a16:creationId xmlns:a16="http://schemas.microsoft.com/office/drawing/2014/main" id="{971F30DD-6623-46D4-89DC-1BEFECC9FE2A}"/>
              </a:ext>
            </a:extLst>
          </p:cNvPr>
          <p:cNvSpPr/>
          <p:nvPr/>
        </p:nvSpPr>
        <p:spPr>
          <a:xfrm>
            <a:off x="10596668" y="1167328"/>
            <a:ext cx="1362502" cy="5574012"/>
          </a:xfrm>
          <a:prstGeom prst="roundRect">
            <a:avLst>
              <a:gd name="adj" fmla="val 4213"/>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dirty="0"/>
              <a:t>AI Infra</a:t>
            </a:r>
          </a:p>
          <a:p>
            <a:pPr algn="ctr"/>
            <a:endParaRPr lang="en-US" altLang="zh-CN" dirty="0"/>
          </a:p>
          <a:p>
            <a:pPr algn="ctr"/>
            <a:r>
              <a:rPr lang="en-US" altLang="zh-CN" dirty="0" err="1"/>
              <a:t>SageOne</a:t>
            </a:r>
            <a:endParaRPr lang="en-US" altLang="zh-CN" dirty="0"/>
          </a:p>
        </p:txBody>
      </p:sp>
    </p:spTree>
    <p:extLst>
      <p:ext uri="{BB962C8B-B14F-4D97-AF65-F5344CB8AC3E}">
        <p14:creationId xmlns:p14="http://schemas.microsoft.com/office/powerpoint/2010/main" val="22640769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C3D98AC-2D67-4D41-9EEE-8632FCADEF37}"/>
              </a:ext>
            </a:extLst>
          </p:cNvPr>
          <p:cNvSpPr/>
          <p:nvPr/>
        </p:nvSpPr>
        <p:spPr>
          <a:xfrm>
            <a:off x="1103331" y="3622722"/>
            <a:ext cx="9998985" cy="837759"/>
          </a:xfrm>
          <a:prstGeom prst="rect">
            <a:avLst/>
          </a:prstGeom>
          <a:solidFill>
            <a:srgbClr val="2C6BB4">
              <a:alpha val="1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panose="020B0503020204020204" pitchFamily="34" charset="-122"/>
              <a:ea typeface="Microsoft YaHei" panose="020B0503020204020204" pitchFamily="34" charset="-122"/>
            </a:endParaRPr>
          </a:p>
        </p:txBody>
      </p:sp>
      <p:sp>
        <p:nvSpPr>
          <p:cNvPr id="5" name="矩形 4">
            <a:extLst>
              <a:ext uri="{FF2B5EF4-FFF2-40B4-BE49-F238E27FC236}">
                <a16:creationId xmlns:a16="http://schemas.microsoft.com/office/drawing/2014/main" id="{894AC114-148A-6541-9D49-26A99F8430BC}"/>
              </a:ext>
            </a:extLst>
          </p:cNvPr>
          <p:cNvSpPr/>
          <p:nvPr/>
        </p:nvSpPr>
        <p:spPr>
          <a:xfrm>
            <a:off x="1103331" y="2640032"/>
            <a:ext cx="9998985" cy="837759"/>
          </a:xfrm>
          <a:prstGeom prst="rect">
            <a:avLst/>
          </a:prstGeom>
          <a:solidFill>
            <a:srgbClr val="079B9C">
              <a:alpha val="1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a16="http://schemas.microsoft.com/office/drawing/2014/main" id="{B9B5B813-EEFB-CA48-8870-9A077719DB5F}"/>
              </a:ext>
            </a:extLst>
          </p:cNvPr>
          <p:cNvSpPr txBox="1"/>
          <p:nvPr/>
        </p:nvSpPr>
        <p:spPr>
          <a:xfrm>
            <a:off x="1103332" y="2755043"/>
            <a:ext cx="1716353" cy="594813"/>
          </a:xfrm>
          <a:prstGeom prst="rect">
            <a:avLst/>
          </a:prstGeom>
          <a:noFill/>
        </p:spPr>
        <p:txBody>
          <a:bodyPr wrap="none" rtlCol="0" anchor="ctr">
            <a:noAutofit/>
          </a:bodyPr>
          <a:lstStyle/>
          <a:p>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CESS</a:t>
            </a:r>
            <a:r>
              <a:rPr kumimoji="1" lang="zh-CN" altLang="en-US" dirty="0">
                <a:solidFill>
                  <a:schemeClr val="accent3">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Executer</a:t>
            </a:r>
          </a:p>
          <a:p>
            <a:r>
              <a:rPr kumimoji="1" lang="zh-CN" altLang="en-US" sz="1400" dirty="0">
                <a:solidFill>
                  <a:schemeClr val="accent3">
                    <a:lumMod val="75000"/>
                  </a:schemeClr>
                </a:solidFill>
                <a:latin typeface="Microsoft YaHei" panose="020B0503020204020204" pitchFamily="34" charset="-122"/>
                <a:ea typeface="Microsoft YaHei" panose="020B0503020204020204" pitchFamily="34" charset="-122"/>
              </a:rPr>
              <a:t>全功能逻辑调用模块</a:t>
            </a:r>
          </a:p>
        </p:txBody>
      </p:sp>
      <p:sp>
        <p:nvSpPr>
          <p:cNvPr id="7" name="文本框 6">
            <a:extLst>
              <a:ext uri="{FF2B5EF4-FFF2-40B4-BE49-F238E27FC236}">
                <a16:creationId xmlns:a16="http://schemas.microsoft.com/office/drawing/2014/main" id="{682DC2AB-3C6B-5C44-B4D6-6A939AF770FE}"/>
              </a:ext>
            </a:extLst>
          </p:cNvPr>
          <p:cNvSpPr txBox="1"/>
          <p:nvPr/>
        </p:nvSpPr>
        <p:spPr>
          <a:xfrm>
            <a:off x="1089684" y="3737733"/>
            <a:ext cx="1811360" cy="594813"/>
          </a:xfrm>
          <a:prstGeom prst="rect">
            <a:avLst/>
          </a:prstGeom>
          <a:noFill/>
        </p:spPr>
        <p:txBody>
          <a:bodyPr wrap="none" rtlCol="0" anchor="ctr">
            <a:noAutofit/>
          </a:bodyPr>
          <a:lstStyle/>
          <a:p>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CESS</a:t>
            </a:r>
            <a:r>
              <a:rPr kumimoji="1" lang="zh-CN" altLang="en-US" dirty="0">
                <a:solidFill>
                  <a:schemeClr val="accent3">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Manager</a:t>
            </a:r>
          </a:p>
          <a:p>
            <a:r>
              <a:rPr kumimoji="1" lang="zh-CN" altLang="en-US" sz="1400" dirty="0">
                <a:solidFill>
                  <a:schemeClr val="accent3">
                    <a:lumMod val="75000"/>
                  </a:schemeClr>
                </a:solidFill>
                <a:latin typeface="Microsoft YaHei" panose="020B0503020204020204" pitchFamily="34" charset="-122"/>
                <a:ea typeface="Microsoft YaHei" panose="020B0503020204020204" pitchFamily="34" charset="-122"/>
              </a:rPr>
              <a:t>全栈营销职能模块</a:t>
            </a:r>
          </a:p>
        </p:txBody>
      </p:sp>
      <p:sp>
        <p:nvSpPr>
          <p:cNvPr id="8" name="矩形 7">
            <a:extLst>
              <a:ext uri="{FF2B5EF4-FFF2-40B4-BE49-F238E27FC236}">
                <a16:creationId xmlns:a16="http://schemas.microsoft.com/office/drawing/2014/main" id="{F4BB55B6-B9B8-7C41-B3A9-0F307D54636E}"/>
              </a:ext>
            </a:extLst>
          </p:cNvPr>
          <p:cNvSpPr/>
          <p:nvPr/>
        </p:nvSpPr>
        <p:spPr>
          <a:xfrm>
            <a:off x="2960637" y="2848956"/>
            <a:ext cx="1696802" cy="461577"/>
          </a:xfrm>
          <a:prstGeom prst="rect">
            <a:avLst/>
          </a:prstGeom>
          <a:solidFill>
            <a:srgbClr val="079B9C">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sz="1400" dirty="0">
                <a:latin typeface="Microsoft YaHei" panose="020B0503020204020204" pitchFamily="34" charset="-122"/>
                <a:ea typeface="Microsoft YaHei" panose="020B0503020204020204" pitchFamily="34" charset="-122"/>
              </a:rPr>
              <a:t>Filtering</a:t>
            </a:r>
            <a:endParaRPr lang="zh-CN" altLang="en-US" sz="1400" dirty="0">
              <a:latin typeface="Microsoft YaHei" panose="020B0503020204020204" pitchFamily="34" charset="-122"/>
              <a:ea typeface="Microsoft YaHei" panose="020B0503020204020204" pitchFamily="34" charset="-122"/>
            </a:endParaRPr>
          </a:p>
        </p:txBody>
      </p:sp>
      <p:sp>
        <p:nvSpPr>
          <p:cNvPr id="9" name="矩形 8">
            <a:extLst>
              <a:ext uri="{FF2B5EF4-FFF2-40B4-BE49-F238E27FC236}">
                <a16:creationId xmlns:a16="http://schemas.microsoft.com/office/drawing/2014/main" id="{83972275-A2AF-4A44-8395-0C841B300356}"/>
              </a:ext>
            </a:extLst>
          </p:cNvPr>
          <p:cNvSpPr/>
          <p:nvPr/>
        </p:nvSpPr>
        <p:spPr>
          <a:xfrm>
            <a:off x="4814599" y="2848956"/>
            <a:ext cx="1716353" cy="461577"/>
          </a:xfrm>
          <a:prstGeom prst="rect">
            <a:avLst/>
          </a:prstGeom>
          <a:solidFill>
            <a:srgbClr val="079B9C">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Ranking</a:t>
            </a:r>
            <a:endParaRPr lang="zh-CN" altLang="en-US" sz="1400" dirty="0">
              <a:latin typeface="Microsoft YaHei" panose="020B0503020204020204" pitchFamily="34" charset="-122"/>
              <a:ea typeface="Microsoft YaHei" panose="020B0503020204020204" pitchFamily="34" charset="-122"/>
            </a:endParaRPr>
          </a:p>
        </p:txBody>
      </p:sp>
      <p:sp>
        <p:nvSpPr>
          <p:cNvPr id="10" name="矩形 9">
            <a:extLst>
              <a:ext uri="{FF2B5EF4-FFF2-40B4-BE49-F238E27FC236}">
                <a16:creationId xmlns:a16="http://schemas.microsoft.com/office/drawing/2014/main" id="{F8C7F121-2445-6743-BACE-5BDDF6C802E3}"/>
              </a:ext>
            </a:extLst>
          </p:cNvPr>
          <p:cNvSpPr/>
          <p:nvPr/>
        </p:nvSpPr>
        <p:spPr>
          <a:xfrm>
            <a:off x="6688112" y="2848956"/>
            <a:ext cx="2098701" cy="461577"/>
          </a:xfrm>
          <a:prstGeom prst="rect">
            <a:avLst/>
          </a:prstGeom>
          <a:solidFill>
            <a:srgbClr val="079B9C">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UX</a:t>
            </a:r>
            <a:r>
              <a:rPr lang="zh-CN" altLang="en-US" sz="1400" dirty="0">
                <a:latin typeface="Microsoft YaHei" panose="020B0503020204020204" pitchFamily="34" charset="-122"/>
                <a:ea typeface="Microsoft YaHei" panose="020B0503020204020204" pitchFamily="34" charset="-122"/>
              </a:rPr>
              <a:t> </a:t>
            </a:r>
            <a:r>
              <a:rPr lang="en-US" altLang="zh-CN" sz="1400" dirty="0">
                <a:latin typeface="Microsoft YaHei" panose="020B0503020204020204" pitchFamily="34" charset="-122"/>
                <a:ea typeface="Microsoft YaHei" panose="020B0503020204020204" pitchFamily="34" charset="-122"/>
              </a:rPr>
              <a:t>Integration</a:t>
            </a:r>
            <a:endParaRPr lang="zh-CN" altLang="en-US" sz="1400" dirty="0">
              <a:latin typeface="Microsoft YaHei" panose="020B0503020204020204" pitchFamily="34" charset="-122"/>
              <a:ea typeface="Microsoft YaHei" panose="020B0503020204020204" pitchFamily="34" charset="-122"/>
            </a:endParaRPr>
          </a:p>
        </p:txBody>
      </p:sp>
      <p:sp>
        <p:nvSpPr>
          <p:cNvPr id="11" name="矩形 10">
            <a:extLst>
              <a:ext uri="{FF2B5EF4-FFF2-40B4-BE49-F238E27FC236}">
                <a16:creationId xmlns:a16="http://schemas.microsoft.com/office/drawing/2014/main" id="{F680D7B9-7FFE-9343-8293-15557E46DFC1}"/>
              </a:ext>
            </a:extLst>
          </p:cNvPr>
          <p:cNvSpPr/>
          <p:nvPr/>
        </p:nvSpPr>
        <p:spPr>
          <a:xfrm>
            <a:off x="8944939" y="2848956"/>
            <a:ext cx="1866482" cy="461577"/>
          </a:xfrm>
          <a:prstGeom prst="rect">
            <a:avLst/>
          </a:prstGeom>
          <a:solidFill>
            <a:srgbClr val="079B9C">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t>
            </a:r>
            <a:endParaRPr lang="zh-CN" altLang="en-US" sz="1400" dirty="0">
              <a:latin typeface="Microsoft YaHei" panose="020B0503020204020204" pitchFamily="34" charset="-122"/>
              <a:ea typeface="Microsoft YaHei" panose="020B0503020204020204" pitchFamily="34" charset="-122"/>
            </a:endParaRPr>
          </a:p>
        </p:txBody>
      </p:sp>
      <p:sp>
        <p:nvSpPr>
          <p:cNvPr id="12" name="矩形 11">
            <a:extLst>
              <a:ext uri="{FF2B5EF4-FFF2-40B4-BE49-F238E27FC236}">
                <a16:creationId xmlns:a16="http://schemas.microsoft.com/office/drawing/2014/main" id="{15D8A796-C73E-294C-98F1-C88E5AA95CC2}"/>
              </a:ext>
            </a:extLst>
          </p:cNvPr>
          <p:cNvSpPr/>
          <p:nvPr/>
        </p:nvSpPr>
        <p:spPr>
          <a:xfrm>
            <a:off x="2960637" y="3825130"/>
            <a:ext cx="1053580"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altLang="zh-CN" sz="1400" dirty="0">
                <a:solidFill>
                  <a:schemeClr val="bg1"/>
                </a:solidFill>
                <a:latin typeface="Microsoft YaHei" panose="020B0503020204020204" pitchFamily="34" charset="-122"/>
                <a:ea typeface="Microsoft YaHei" panose="020B0503020204020204" pitchFamily="34" charset="-122"/>
              </a:rPr>
              <a:t>Campaign</a:t>
            </a:r>
            <a:endParaRPr lang="zh-CN" altLang="en-US" sz="1400" dirty="0">
              <a:solidFill>
                <a:schemeClr val="bg1"/>
              </a:solidFill>
              <a:latin typeface="Microsoft YaHei" panose="020B0503020204020204" pitchFamily="34" charset="-122"/>
              <a:ea typeface="Microsoft YaHei" panose="020B0503020204020204" pitchFamily="34" charset="-122"/>
            </a:endParaRPr>
          </a:p>
        </p:txBody>
      </p:sp>
      <p:sp>
        <p:nvSpPr>
          <p:cNvPr id="13" name="矩形 12">
            <a:extLst>
              <a:ext uri="{FF2B5EF4-FFF2-40B4-BE49-F238E27FC236}">
                <a16:creationId xmlns:a16="http://schemas.microsoft.com/office/drawing/2014/main" id="{4147F68A-A4D1-CB4B-A31A-31ABD060EF9F}"/>
              </a:ext>
            </a:extLst>
          </p:cNvPr>
          <p:cNvSpPr/>
          <p:nvPr/>
        </p:nvSpPr>
        <p:spPr>
          <a:xfrm>
            <a:off x="4203433" y="3825130"/>
            <a:ext cx="957800"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Creative</a:t>
            </a:r>
            <a:endParaRPr lang="zh-CN" altLang="en-US" sz="1400" dirty="0">
              <a:latin typeface="Microsoft YaHei" panose="020B0503020204020204" pitchFamily="34" charset="-122"/>
              <a:ea typeface="Microsoft YaHei" panose="020B0503020204020204" pitchFamily="34" charset="-122"/>
            </a:endParaRPr>
          </a:p>
        </p:txBody>
      </p:sp>
      <p:sp>
        <p:nvSpPr>
          <p:cNvPr id="14" name="矩形 13">
            <a:extLst>
              <a:ext uri="{FF2B5EF4-FFF2-40B4-BE49-F238E27FC236}">
                <a16:creationId xmlns:a16="http://schemas.microsoft.com/office/drawing/2014/main" id="{8E024823-11F1-D649-B465-10CFFC6E2C08}"/>
              </a:ext>
            </a:extLst>
          </p:cNvPr>
          <p:cNvSpPr/>
          <p:nvPr/>
        </p:nvSpPr>
        <p:spPr>
          <a:xfrm>
            <a:off x="5312422" y="3825130"/>
            <a:ext cx="1158938"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Dashboard</a:t>
            </a:r>
            <a:endParaRPr lang="zh-CN" altLang="en-US" sz="1400" dirty="0">
              <a:latin typeface="Microsoft YaHei" panose="020B0503020204020204" pitchFamily="34" charset="-122"/>
              <a:ea typeface="Microsoft YaHei" panose="020B0503020204020204" pitchFamily="34" charset="-122"/>
            </a:endParaRPr>
          </a:p>
        </p:txBody>
      </p:sp>
      <p:sp>
        <p:nvSpPr>
          <p:cNvPr id="15" name="矩形 14">
            <a:extLst>
              <a:ext uri="{FF2B5EF4-FFF2-40B4-BE49-F238E27FC236}">
                <a16:creationId xmlns:a16="http://schemas.microsoft.com/office/drawing/2014/main" id="{26C50528-D892-3746-A119-FDC27046FAA4}"/>
              </a:ext>
            </a:extLst>
          </p:cNvPr>
          <p:cNvSpPr/>
          <p:nvPr/>
        </p:nvSpPr>
        <p:spPr>
          <a:xfrm>
            <a:off x="9757841" y="3825130"/>
            <a:ext cx="1053580"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t>
            </a:r>
            <a:endParaRPr lang="zh-CN" altLang="en-US" sz="1400" dirty="0">
              <a:latin typeface="Microsoft YaHei" panose="020B0503020204020204" pitchFamily="34" charset="-122"/>
              <a:ea typeface="Microsoft YaHei" panose="020B0503020204020204" pitchFamily="34" charset="-122"/>
            </a:endParaRPr>
          </a:p>
        </p:txBody>
      </p:sp>
      <p:sp>
        <p:nvSpPr>
          <p:cNvPr id="16" name="矩形 15">
            <a:extLst>
              <a:ext uri="{FF2B5EF4-FFF2-40B4-BE49-F238E27FC236}">
                <a16:creationId xmlns:a16="http://schemas.microsoft.com/office/drawing/2014/main" id="{FC2632FF-9260-0B4A-ADE2-5826C683C11E}"/>
              </a:ext>
            </a:extLst>
          </p:cNvPr>
          <p:cNvSpPr/>
          <p:nvPr/>
        </p:nvSpPr>
        <p:spPr>
          <a:xfrm>
            <a:off x="1103331" y="1695079"/>
            <a:ext cx="9998985" cy="837759"/>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panose="020B0503020204020204" pitchFamily="34" charset="-122"/>
              <a:ea typeface="Microsoft YaHei" panose="020B0503020204020204" pitchFamily="34" charset="-122"/>
            </a:endParaRPr>
          </a:p>
        </p:txBody>
      </p:sp>
      <p:sp>
        <p:nvSpPr>
          <p:cNvPr id="17" name="文本框 16">
            <a:extLst>
              <a:ext uri="{FF2B5EF4-FFF2-40B4-BE49-F238E27FC236}">
                <a16:creationId xmlns:a16="http://schemas.microsoft.com/office/drawing/2014/main" id="{78CF1FF2-9D8B-D44E-8C1F-98814BF0539E}"/>
              </a:ext>
            </a:extLst>
          </p:cNvPr>
          <p:cNvSpPr txBox="1"/>
          <p:nvPr/>
        </p:nvSpPr>
        <p:spPr>
          <a:xfrm>
            <a:off x="1103332" y="1810090"/>
            <a:ext cx="1547237" cy="594813"/>
          </a:xfrm>
          <a:prstGeom prst="rect">
            <a:avLst/>
          </a:prstGeom>
          <a:noFill/>
        </p:spPr>
        <p:txBody>
          <a:bodyPr wrap="none" rtlCol="0" anchor="ctr">
            <a:noAutofit/>
          </a:bodyPr>
          <a:lstStyle/>
          <a:p>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Touch</a:t>
            </a:r>
            <a:r>
              <a:rPr kumimoji="1" lang="zh-CN" altLang="en-US" dirty="0">
                <a:solidFill>
                  <a:schemeClr val="accent3">
                    <a:lumMod val="75000"/>
                  </a:schemeClr>
                </a:solidFill>
                <a:latin typeface="Microsoft YaHei" panose="020B0503020204020204" pitchFamily="34" charset="-122"/>
                <a:ea typeface="Microsoft YaHei" panose="020B0503020204020204" pitchFamily="34" charset="-122"/>
              </a:rPr>
              <a:t> </a:t>
            </a:r>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Point</a:t>
            </a:r>
          </a:p>
          <a:p>
            <a:r>
              <a:rPr kumimoji="1" lang="zh-CN" altLang="en-US" sz="1400" dirty="0">
                <a:solidFill>
                  <a:schemeClr val="accent3">
                    <a:lumMod val="75000"/>
                  </a:schemeClr>
                </a:solidFill>
                <a:latin typeface="Microsoft YaHei" panose="020B0503020204020204" pitchFamily="34" charset="-122"/>
                <a:ea typeface="Microsoft YaHei" panose="020B0503020204020204" pitchFamily="34" charset="-122"/>
              </a:rPr>
              <a:t>全渠道触点</a:t>
            </a:r>
          </a:p>
        </p:txBody>
      </p:sp>
      <p:sp>
        <p:nvSpPr>
          <p:cNvPr id="18" name="矩形 17">
            <a:extLst>
              <a:ext uri="{FF2B5EF4-FFF2-40B4-BE49-F238E27FC236}">
                <a16:creationId xmlns:a16="http://schemas.microsoft.com/office/drawing/2014/main" id="{21986915-38C9-6B43-92EE-6B62E8B4DE3B}"/>
              </a:ext>
            </a:extLst>
          </p:cNvPr>
          <p:cNvSpPr/>
          <p:nvPr/>
        </p:nvSpPr>
        <p:spPr>
          <a:xfrm>
            <a:off x="2960637" y="1904002"/>
            <a:ext cx="1158938"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altLang="zh-CN" sz="1400" dirty="0">
                <a:latin typeface="Microsoft YaHei" panose="020B0503020204020204" pitchFamily="34" charset="-122"/>
                <a:ea typeface="Microsoft YaHei" panose="020B0503020204020204" pitchFamily="34" charset="-122"/>
              </a:rPr>
              <a:t>Mobile</a:t>
            </a:r>
            <a:endParaRPr lang="zh-CN" altLang="en-US" sz="1400" dirty="0">
              <a:latin typeface="Microsoft YaHei" panose="020B0503020204020204" pitchFamily="34" charset="-122"/>
              <a:ea typeface="Microsoft YaHei" panose="020B0503020204020204" pitchFamily="34" charset="-122"/>
            </a:endParaRPr>
          </a:p>
        </p:txBody>
      </p:sp>
      <p:sp>
        <p:nvSpPr>
          <p:cNvPr id="19" name="矩形 18">
            <a:extLst>
              <a:ext uri="{FF2B5EF4-FFF2-40B4-BE49-F238E27FC236}">
                <a16:creationId xmlns:a16="http://schemas.microsoft.com/office/drawing/2014/main" id="{4EAA2E44-301F-6247-A712-853AB564FC05}"/>
              </a:ext>
            </a:extLst>
          </p:cNvPr>
          <p:cNvSpPr/>
          <p:nvPr/>
        </p:nvSpPr>
        <p:spPr>
          <a:xfrm>
            <a:off x="4331771" y="1904002"/>
            <a:ext cx="957800"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APP</a:t>
            </a:r>
            <a:endParaRPr lang="zh-CN" altLang="en-US" sz="1400" dirty="0">
              <a:latin typeface="Microsoft YaHei" panose="020B0503020204020204" pitchFamily="34" charset="-122"/>
              <a:ea typeface="Microsoft YaHei" panose="020B0503020204020204" pitchFamily="34" charset="-122"/>
            </a:endParaRPr>
          </a:p>
        </p:txBody>
      </p:sp>
      <p:sp>
        <p:nvSpPr>
          <p:cNvPr id="20" name="矩形 19">
            <a:extLst>
              <a:ext uri="{FF2B5EF4-FFF2-40B4-BE49-F238E27FC236}">
                <a16:creationId xmlns:a16="http://schemas.microsoft.com/office/drawing/2014/main" id="{3C9DEAC1-CA23-1D4C-8734-00D80A91731E}"/>
              </a:ext>
            </a:extLst>
          </p:cNvPr>
          <p:cNvSpPr/>
          <p:nvPr/>
        </p:nvSpPr>
        <p:spPr>
          <a:xfrm>
            <a:off x="5511576" y="1904002"/>
            <a:ext cx="1402315"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Search</a:t>
            </a:r>
            <a:r>
              <a:rPr lang="zh-CN" altLang="en-US" sz="1400" dirty="0">
                <a:latin typeface="Microsoft YaHei" panose="020B0503020204020204" pitchFamily="34" charset="-122"/>
                <a:ea typeface="Microsoft YaHei" panose="020B0503020204020204" pitchFamily="34" charset="-122"/>
              </a:rPr>
              <a:t> </a:t>
            </a:r>
            <a:r>
              <a:rPr lang="en-US" altLang="zh-CN" sz="1400" dirty="0">
                <a:latin typeface="Microsoft YaHei" panose="020B0503020204020204" pitchFamily="34" charset="-122"/>
                <a:ea typeface="Microsoft YaHei" panose="020B0503020204020204" pitchFamily="34" charset="-122"/>
              </a:rPr>
              <a:t>Engine</a:t>
            </a:r>
            <a:endParaRPr lang="zh-CN" altLang="en-US" sz="1400" dirty="0">
              <a:latin typeface="Microsoft YaHei" panose="020B0503020204020204" pitchFamily="34" charset="-122"/>
              <a:ea typeface="Microsoft YaHei" panose="020B0503020204020204" pitchFamily="34" charset="-122"/>
            </a:endParaRPr>
          </a:p>
        </p:txBody>
      </p:sp>
      <p:sp>
        <p:nvSpPr>
          <p:cNvPr id="21" name="矩形 20">
            <a:extLst>
              <a:ext uri="{FF2B5EF4-FFF2-40B4-BE49-F238E27FC236}">
                <a16:creationId xmlns:a16="http://schemas.microsoft.com/office/drawing/2014/main" id="{B399A76B-75E7-694E-846C-D04782FA3476}"/>
              </a:ext>
            </a:extLst>
          </p:cNvPr>
          <p:cNvSpPr/>
          <p:nvPr/>
        </p:nvSpPr>
        <p:spPr>
          <a:xfrm>
            <a:off x="9757841" y="1904002"/>
            <a:ext cx="1053580"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t>
            </a:r>
            <a:endParaRPr lang="zh-CN" altLang="en-US" sz="1400" dirty="0">
              <a:latin typeface="Microsoft YaHei" panose="020B0503020204020204" pitchFamily="34" charset="-122"/>
              <a:ea typeface="Microsoft YaHei" panose="020B0503020204020204" pitchFamily="34" charset="-122"/>
            </a:endParaRPr>
          </a:p>
        </p:txBody>
      </p:sp>
      <p:sp>
        <p:nvSpPr>
          <p:cNvPr id="22" name="矩形 21">
            <a:extLst>
              <a:ext uri="{FF2B5EF4-FFF2-40B4-BE49-F238E27FC236}">
                <a16:creationId xmlns:a16="http://schemas.microsoft.com/office/drawing/2014/main" id="{0EAFF746-81C1-A14B-A3C7-E0986FA9B1CE}"/>
              </a:ext>
            </a:extLst>
          </p:cNvPr>
          <p:cNvSpPr/>
          <p:nvPr/>
        </p:nvSpPr>
        <p:spPr>
          <a:xfrm>
            <a:off x="1116978" y="4590484"/>
            <a:ext cx="9998985" cy="837759"/>
          </a:xfrm>
          <a:prstGeom prst="rect">
            <a:avLst/>
          </a:prstGeom>
          <a:solidFill>
            <a:schemeClr val="accent3">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panose="020B0503020204020204" pitchFamily="34" charset="-122"/>
              <a:ea typeface="Microsoft YaHei" panose="020B0503020204020204" pitchFamily="34" charset="-122"/>
            </a:endParaRPr>
          </a:p>
        </p:txBody>
      </p:sp>
      <p:sp>
        <p:nvSpPr>
          <p:cNvPr id="23" name="文本框 22">
            <a:extLst>
              <a:ext uri="{FF2B5EF4-FFF2-40B4-BE49-F238E27FC236}">
                <a16:creationId xmlns:a16="http://schemas.microsoft.com/office/drawing/2014/main" id="{F5F73CF6-04F0-C243-B524-33B32EF3D91F}"/>
              </a:ext>
            </a:extLst>
          </p:cNvPr>
          <p:cNvSpPr txBox="1"/>
          <p:nvPr/>
        </p:nvSpPr>
        <p:spPr>
          <a:xfrm>
            <a:off x="1103331" y="4705495"/>
            <a:ext cx="936154" cy="594813"/>
          </a:xfrm>
          <a:prstGeom prst="rect">
            <a:avLst/>
          </a:prstGeom>
          <a:noFill/>
        </p:spPr>
        <p:txBody>
          <a:bodyPr wrap="none" rtlCol="0" anchor="ctr">
            <a:noAutofit/>
          </a:bodyPr>
          <a:lstStyle/>
          <a:p>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Content</a:t>
            </a:r>
          </a:p>
          <a:p>
            <a:r>
              <a:rPr kumimoji="1" lang="zh-CN" altLang="en-US" sz="1400" dirty="0">
                <a:solidFill>
                  <a:schemeClr val="accent3">
                    <a:lumMod val="75000"/>
                  </a:schemeClr>
                </a:solidFill>
                <a:latin typeface="Microsoft YaHei" panose="020B0503020204020204" pitchFamily="34" charset="-122"/>
                <a:ea typeface="Microsoft YaHei" panose="020B0503020204020204" pitchFamily="34" charset="-122"/>
              </a:rPr>
              <a:t>全类物料</a:t>
            </a:r>
          </a:p>
        </p:txBody>
      </p:sp>
      <p:sp>
        <p:nvSpPr>
          <p:cNvPr id="24" name="矩形 23">
            <a:extLst>
              <a:ext uri="{FF2B5EF4-FFF2-40B4-BE49-F238E27FC236}">
                <a16:creationId xmlns:a16="http://schemas.microsoft.com/office/drawing/2014/main" id="{443DAAD1-7799-2344-BA35-064E60EC8753}"/>
              </a:ext>
            </a:extLst>
          </p:cNvPr>
          <p:cNvSpPr/>
          <p:nvPr/>
        </p:nvSpPr>
        <p:spPr>
          <a:xfrm>
            <a:off x="2960637" y="4793290"/>
            <a:ext cx="95780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zh-CN" altLang="en-US" sz="1400" dirty="0">
                <a:solidFill>
                  <a:schemeClr val="bg1"/>
                </a:solidFill>
                <a:latin typeface="Microsoft YaHei" panose="020B0503020204020204" pitchFamily="34" charset="-122"/>
                <a:ea typeface="Microsoft YaHei" panose="020B0503020204020204" pitchFamily="34" charset="-122"/>
              </a:rPr>
              <a:t>自有内容</a:t>
            </a:r>
          </a:p>
        </p:txBody>
      </p:sp>
      <p:sp>
        <p:nvSpPr>
          <p:cNvPr id="25" name="矩形 24">
            <a:extLst>
              <a:ext uri="{FF2B5EF4-FFF2-40B4-BE49-F238E27FC236}">
                <a16:creationId xmlns:a16="http://schemas.microsoft.com/office/drawing/2014/main" id="{01131C8F-F5B7-A44C-9719-CC5CF55B6F95}"/>
              </a:ext>
            </a:extLst>
          </p:cNvPr>
          <p:cNvSpPr/>
          <p:nvPr/>
        </p:nvSpPr>
        <p:spPr>
          <a:xfrm>
            <a:off x="4088485" y="4793290"/>
            <a:ext cx="95780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dirty="0">
                <a:latin typeface="Microsoft YaHei" panose="020B0503020204020204" pitchFamily="34" charset="-122"/>
                <a:ea typeface="Microsoft YaHei" panose="020B0503020204020204" pitchFamily="34" charset="-122"/>
              </a:rPr>
              <a:t>内容生产</a:t>
            </a:r>
          </a:p>
        </p:txBody>
      </p:sp>
      <p:sp>
        <p:nvSpPr>
          <p:cNvPr id="26" name="矩形 25">
            <a:extLst>
              <a:ext uri="{FF2B5EF4-FFF2-40B4-BE49-F238E27FC236}">
                <a16:creationId xmlns:a16="http://schemas.microsoft.com/office/drawing/2014/main" id="{9C0D9DE2-C7A9-CF47-8833-D3CD13C4EEB3}"/>
              </a:ext>
            </a:extLst>
          </p:cNvPr>
          <p:cNvSpPr/>
          <p:nvPr/>
        </p:nvSpPr>
        <p:spPr>
          <a:xfrm>
            <a:off x="5149190" y="4793290"/>
            <a:ext cx="95780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dirty="0">
                <a:latin typeface="Microsoft YaHei" panose="020B0503020204020204" pitchFamily="34" charset="-122"/>
                <a:ea typeface="Microsoft YaHei" panose="020B0503020204020204" pitchFamily="34" charset="-122"/>
              </a:rPr>
              <a:t>内容购买</a:t>
            </a:r>
          </a:p>
        </p:txBody>
      </p:sp>
      <p:sp>
        <p:nvSpPr>
          <p:cNvPr id="27" name="矩形 26">
            <a:extLst>
              <a:ext uri="{FF2B5EF4-FFF2-40B4-BE49-F238E27FC236}">
                <a16:creationId xmlns:a16="http://schemas.microsoft.com/office/drawing/2014/main" id="{6C3B612C-D389-044C-A0FF-CE28F207F9F5}"/>
              </a:ext>
            </a:extLst>
          </p:cNvPr>
          <p:cNvSpPr/>
          <p:nvPr/>
        </p:nvSpPr>
        <p:spPr>
          <a:xfrm>
            <a:off x="10091812" y="4793290"/>
            <a:ext cx="719609"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t>
            </a:r>
            <a:endParaRPr lang="zh-CN" altLang="en-US" sz="1400" dirty="0">
              <a:latin typeface="Microsoft YaHei" panose="020B0503020204020204" pitchFamily="34" charset="-122"/>
              <a:ea typeface="Microsoft YaHei" panose="020B0503020204020204" pitchFamily="34" charset="-122"/>
            </a:endParaRPr>
          </a:p>
        </p:txBody>
      </p:sp>
      <p:sp>
        <p:nvSpPr>
          <p:cNvPr id="28" name="矩形 27">
            <a:extLst>
              <a:ext uri="{FF2B5EF4-FFF2-40B4-BE49-F238E27FC236}">
                <a16:creationId xmlns:a16="http://schemas.microsoft.com/office/drawing/2014/main" id="{D010D2F6-877D-A643-B901-4CF94D5A172E}"/>
              </a:ext>
            </a:extLst>
          </p:cNvPr>
          <p:cNvSpPr/>
          <p:nvPr/>
        </p:nvSpPr>
        <p:spPr>
          <a:xfrm>
            <a:off x="1118335" y="5571670"/>
            <a:ext cx="9998985" cy="837759"/>
          </a:xfrm>
          <a:prstGeom prst="rect">
            <a:avLst/>
          </a:prstGeom>
          <a:solidFill>
            <a:schemeClr val="tx2">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latin typeface="Microsoft YaHei" panose="020B0503020204020204" pitchFamily="34" charset="-122"/>
              <a:ea typeface="Microsoft YaHei" panose="020B0503020204020204" pitchFamily="34" charset="-122"/>
            </a:endParaRPr>
          </a:p>
        </p:txBody>
      </p:sp>
      <p:sp>
        <p:nvSpPr>
          <p:cNvPr id="29" name="文本框 28">
            <a:extLst>
              <a:ext uri="{FF2B5EF4-FFF2-40B4-BE49-F238E27FC236}">
                <a16:creationId xmlns:a16="http://schemas.microsoft.com/office/drawing/2014/main" id="{489AFC2B-32E4-0F4C-8457-0D903832A50D}"/>
              </a:ext>
            </a:extLst>
          </p:cNvPr>
          <p:cNvSpPr txBox="1"/>
          <p:nvPr/>
        </p:nvSpPr>
        <p:spPr>
          <a:xfrm>
            <a:off x="1104687" y="5702723"/>
            <a:ext cx="1491745" cy="594813"/>
          </a:xfrm>
          <a:prstGeom prst="rect">
            <a:avLst/>
          </a:prstGeom>
          <a:noFill/>
        </p:spPr>
        <p:txBody>
          <a:bodyPr wrap="none" rtlCol="0" anchor="ctr">
            <a:noAutofit/>
          </a:bodyPr>
          <a:lstStyle/>
          <a:p>
            <a:r>
              <a:rPr kumimoji="1" lang="en-US" altLang="zh-CN" dirty="0">
                <a:solidFill>
                  <a:schemeClr val="accent3">
                    <a:lumMod val="75000"/>
                  </a:schemeClr>
                </a:solidFill>
                <a:latin typeface="Microsoft YaHei" panose="020B0503020204020204" pitchFamily="34" charset="-122"/>
                <a:ea typeface="Microsoft YaHei" panose="020B0503020204020204" pitchFamily="34" charset="-122"/>
              </a:rPr>
              <a:t>Data</a:t>
            </a:r>
          </a:p>
          <a:p>
            <a:r>
              <a:rPr kumimoji="1" lang="zh-CN" altLang="en-US" sz="1400" dirty="0">
                <a:solidFill>
                  <a:schemeClr val="accent3">
                    <a:lumMod val="75000"/>
                  </a:schemeClr>
                </a:solidFill>
                <a:latin typeface="Microsoft YaHei" panose="020B0503020204020204" pitchFamily="34" charset="-122"/>
                <a:ea typeface="Microsoft YaHei" panose="020B0503020204020204" pitchFamily="34" charset="-122"/>
              </a:rPr>
              <a:t>全域数据运营</a:t>
            </a:r>
          </a:p>
        </p:txBody>
      </p:sp>
      <p:sp>
        <p:nvSpPr>
          <p:cNvPr id="30" name="矩形 29">
            <a:extLst>
              <a:ext uri="{FF2B5EF4-FFF2-40B4-BE49-F238E27FC236}">
                <a16:creationId xmlns:a16="http://schemas.microsoft.com/office/drawing/2014/main" id="{B6DDDD92-3ECA-E249-AFD6-16FEBBF182D7}"/>
              </a:ext>
            </a:extLst>
          </p:cNvPr>
          <p:cNvSpPr/>
          <p:nvPr/>
        </p:nvSpPr>
        <p:spPr>
          <a:xfrm>
            <a:off x="2960638" y="5780594"/>
            <a:ext cx="2085648" cy="461577"/>
          </a:xfrm>
          <a:prstGeom prst="rect">
            <a:avLst/>
          </a:prstGeom>
          <a:solidFill>
            <a:schemeClr val="tx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altLang="zh-CN" sz="1400" dirty="0">
                <a:solidFill>
                  <a:schemeClr val="bg1"/>
                </a:solidFill>
                <a:latin typeface="Microsoft YaHei" panose="020B0503020204020204" pitchFamily="34" charset="-122"/>
                <a:ea typeface="Microsoft YaHei" panose="020B0503020204020204" pitchFamily="34" charset="-122"/>
              </a:rPr>
              <a:t>1</a:t>
            </a:r>
            <a:r>
              <a:rPr lang="en-US" altLang="zh-CN" sz="1400" baseline="30000" dirty="0">
                <a:solidFill>
                  <a:schemeClr val="bg1"/>
                </a:solidFill>
                <a:latin typeface="Microsoft YaHei" panose="020B0503020204020204" pitchFamily="34" charset="-122"/>
                <a:ea typeface="Microsoft YaHei" panose="020B0503020204020204" pitchFamily="34" charset="-122"/>
              </a:rPr>
              <a:t>st</a:t>
            </a:r>
            <a:r>
              <a:rPr lang="zh-CN" altLang="en-US" sz="1400" baseline="300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Party</a:t>
            </a:r>
            <a:r>
              <a:rPr lang="zh-CN" altLang="en-US" sz="14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Data</a:t>
            </a:r>
            <a:r>
              <a:rPr lang="zh-CN" altLang="en-US" sz="1400" dirty="0">
                <a:solidFill>
                  <a:schemeClr val="bg1"/>
                </a:solidFill>
                <a:latin typeface="Microsoft YaHei" panose="020B0503020204020204" pitchFamily="34" charset="-122"/>
                <a:ea typeface="Microsoft YaHei" panose="020B0503020204020204" pitchFamily="34" charset="-122"/>
              </a:rPr>
              <a:t>（私域）</a:t>
            </a:r>
            <a:endParaRPr lang="en-US" altLang="zh-CN" sz="1400" dirty="0">
              <a:solidFill>
                <a:schemeClr val="bg1"/>
              </a:solidFill>
              <a:latin typeface="Microsoft YaHei" panose="020B0503020204020204" pitchFamily="34" charset="-122"/>
              <a:ea typeface="Microsoft YaHei" panose="020B0503020204020204" pitchFamily="34" charset="-122"/>
            </a:endParaRPr>
          </a:p>
        </p:txBody>
      </p:sp>
      <p:sp>
        <p:nvSpPr>
          <p:cNvPr id="31" name="矩形 30">
            <a:extLst>
              <a:ext uri="{FF2B5EF4-FFF2-40B4-BE49-F238E27FC236}">
                <a16:creationId xmlns:a16="http://schemas.microsoft.com/office/drawing/2014/main" id="{7E4D4ED1-E688-204D-B606-58B506CF1D34}"/>
              </a:ext>
            </a:extLst>
          </p:cNvPr>
          <p:cNvSpPr/>
          <p:nvPr/>
        </p:nvSpPr>
        <p:spPr>
          <a:xfrm>
            <a:off x="5164181" y="5780594"/>
            <a:ext cx="2780104" cy="461577"/>
          </a:xfrm>
          <a:prstGeom prst="rect">
            <a:avLst/>
          </a:prstGeom>
          <a:solidFill>
            <a:schemeClr val="tx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r>
              <a:rPr lang="en-US" altLang="zh-CN" sz="1400" dirty="0">
                <a:solidFill>
                  <a:schemeClr val="bg1"/>
                </a:solidFill>
                <a:latin typeface="Microsoft YaHei" panose="020B0503020204020204" pitchFamily="34" charset="-122"/>
                <a:ea typeface="Microsoft YaHei" panose="020B0503020204020204" pitchFamily="34" charset="-122"/>
              </a:rPr>
              <a:t>2</a:t>
            </a:r>
            <a:r>
              <a:rPr lang="en-US" altLang="zh-CN" sz="1400" baseline="30000" dirty="0">
                <a:solidFill>
                  <a:schemeClr val="bg1"/>
                </a:solidFill>
                <a:latin typeface="Microsoft YaHei" panose="020B0503020204020204" pitchFamily="34" charset="-122"/>
                <a:ea typeface="Microsoft YaHei" panose="020B0503020204020204" pitchFamily="34" charset="-122"/>
              </a:rPr>
              <a:t>nd</a:t>
            </a:r>
            <a:r>
              <a:rPr lang="zh-CN" altLang="en-US" sz="1400" baseline="300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Party</a:t>
            </a:r>
            <a:r>
              <a:rPr lang="zh-CN" altLang="en-US" sz="14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Data</a:t>
            </a:r>
            <a:r>
              <a:rPr lang="zh-CN" altLang="en-US" sz="1400" dirty="0">
                <a:solidFill>
                  <a:schemeClr val="bg1"/>
                </a:solidFill>
                <a:latin typeface="Microsoft YaHei" panose="020B0503020204020204" pitchFamily="34" charset="-122"/>
                <a:ea typeface="Microsoft YaHei" panose="020B0503020204020204" pitchFamily="34" charset="-122"/>
              </a:rPr>
              <a:t>（公域</a:t>
            </a:r>
            <a:r>
              <a:rPr lang="en-US" altLang="zh-CN" sz="1400" dirty="0">
                <a:solidFill>
                  <a:schemeClr val="bg1"/>
                </a:solidFill>
                <a:latin typeface="Microsoft YaHei" panose="020B0503020204020204" pitchFamily="34" charset="-122"/>
                <a:ea typeface="Microsoft YaHei" panose="020B0503020204020204" pitchFamily="34" charset="-122"/>
              </a:rPr>
              <a:t>-</a:t>
            </a:r>
            <a:r>
              <a:rPr lang="zh-CN" altLang="en-US" sz="1400" dirty="0">
                <a:solidFill>
                  <a:schemeClr val="bg1"/>
                </a:solidFill>
                <a:latin typeface="Microsoft YaHei" panose="020B0503020204020204" pitchFamily="34" charset="-122"/>
                <a:ea typeface="Microsoft YaHei" panose="020B0503020204020204" pitchFamily="34" charset="-122"/>
              </a:rPr>
              <a:t>合作伙伴）</a:t>
            </a:r>
            <a:endParaRPr lang="en-US" altLang="zh-CN" sz="1400" dirty="0">
              <a:solidFill>
                <a:schemeClr val="bg1"/>
              </a:solidFill>
              <a:latin typeface="Microsoft YaHei" panose="020B0503020204020204" pitchFamily="34" charset="-122"/>
              <a:ea typeface="Microsoft YaHei" panose="020B0503020204020204" pitchFamily="34" charset="-122"/>
            </a:endParaRPr>
          </a:p>
        </p:txBody>
      </p:sp>
      <p:sp>
        <p:nvSpPr>
          <p:cNvPr id="32" name="矩形 31">
            <a:extLst>
              <a:ext uri="{FF2B5EF4-FFF2-40B4-BE49-F238E27FC236}">
                <a16:creationId xmlns:a16="http://schemas.microsoft.com/office/drawing/2014/main" id="{7B03CE83-9AD0-CB49-9CF5-F488D64FF251}"/>
              </a:ext>
            </a:extLst>
          </p:cNvPr>
          <p:cNvSpPr/>
          <p:nvPr/>
        </p:nvSpPr>
        <p:spPr>
          <a:xfrm>
            <a:off x="8078705" y="5780594"/>
            <a:ext cx="2732716" cy="461577"/>
          </a:xfrm>
          <a:prstGeom prst="rect">
            <a:avLst/>
          </a:prstGeom>
          <a:solidFill>
            <a:schemeClr val="tx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defRPr/>
            </a:pPr>
            <a:r>
              <a:rPr lang="en-US" altLang="zh-CN" sz="1400" dirty="0">
                <a:solidFill>
                  <a:schemeClr val="bg1"/>
                </a:solidFill>
                <a:latin typeface="Microsoft YaHei" panose="020B0503020204020204" pitchFamily="34" charset="-122"/>
                <a:ea typeface="Microsoft YaHei" panose="020B0503020204020204" pitchFamily="34" charset="-122"/>
              </a:rPr>
              <a:t>3</a:t>
            </a:r>
            <a:r>
              <a:rPr lang="en-US" altLang="zh-CN" sz="1400" baseline="30000" dirty="0">
                <a:solidFill>
                  <a:schemeClr val="bg1"/>
                </a:solidFill>
                <a:latin typeface="Microsoft YaHei" panose="020B0503020204020204" pitchFamily="34" charset="-122"/>
                <a:ea typeface="Microsoft YaHei" panose="020B0503020204020204" pitchFamily="34" charset="-122"/>
              </a:rPr>
              <a:t>rd</a:t>
            </a:r>
            <a:r>
              <a:rPr lang="zh-CN" altLang="en-US" sz="1400" baseline="300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Party</a:t>
            </a:r>
            <a:r>
              <a:rPr lang="zh-CN" altLang="en-US" sz="1400" dirty="0">
                <a:solidFill>
                  <a:schemeClr val="bg1"/>
                </a:solidFill>
                <a:latin typeface="Microsoft YaHei" panose="020B0503020204020204" pitchFamily="34" charset="-122"/>
                <a:ea typeface="Microsoft YaHei" panose="020B0503020204020204" pitchFamily="34" charset="-122"/>
              </a:rPr>
              <a:t> </a:t>
            </a:r>
            <a:r>
              <a:rPr lang="en-US" altLang="zh-CN" sz="1400" dirty="0">
                <a:solidFill>
                  <a:schemeClr val="bg1"/>
                </a:solidFill>
                <a:latin typeface="Microsoft YaHei" panose="020B0503020204020204" pitchFamily="34" charset="-122"/>
                <a:ea typeface="Microsoft YaHei" panose="020B0503020204020204" pitchFamily="34" charset="-122"/>
              </a:rPr>
              <a:t>Data</a:t>
            </a:r>
            <a:r>
              <a:rPr lang="zh-CN" altLang="en-US" sz="1400" dirty="0">
                <a:solidFill>
                  <a:schemeClr val="bg1"/>
                </a:solidFill>
                <a:latin typeface="Microsoft YaHei" panose="020B0503020204020204" pitchFamily="34" charset="-122"/>
                <a:ea typeface="Microsoft YaHei" panose="020B0503020204020204" pitchFamily="34" charset="-122"/>
              </a:rPr>
              <a:t>（公域</a:t>
            </a:r>
            <a:r>
              <a:rPr lang="en-US" altLang="zh-CN" sz="1400" dirty="0">
                <a:solidFill>
                  <a:schemeClr val="bg1"/>
                </a:solidFill>
                <a:latin typeface="Microsoft YaHei" panose="020B0503020204020204" pitchFamily="34" charset="-122"/>
                <a:ea typeface="Microsoft YaHei" panose="020B0503020204020204" pitchFamily="34" charset="-122"/>
              </a:rPr>
              <a:t>-</a:t>
            </a:r>
            <a:r>
              <a:rPr lang="zh-CN" altLang="en-US" sz="1400" dirty="0">
                <a:solidFill>
                  <a:schemeClr val="bg1"/>
                </a:solidFill>
                <a:latin typeface="Microsoft YaHei" panose="020B0503020204020204" pitchFamily="34" charset="-122"/>
                <a:ea typeface="Microsoft YaHei" panose="020B0503020204020204" pitchFamily="34" charset="-122"/>
              </a:rPr>
              <a:t>第三方）</a:t>
            </a:r>
            <a:endParaRPr lang="en-US" altLang="zh-CN" sz="1400" dirty="0">
              <a:solidFill>
                <a:schemeClr val="bg1"/>
              </a:solidFill>
              <a:latin typeface="Microsoft YaHei" panose="020B0503020204020204" pitchFamily="34" charset="-122"/>
              <a:ea typeface="Microsoft YaHei" panose="020B0503020204020204" pitchFamily="34" charset="-122"/>
            </a:endParaRPr>
          </a:p>
        </p:txBody>
      </p:sp>
      <p:sp>
        <p:nvSpPr>
          <p:cNvPr id="34" name="矩形 33">
            <a:extLst>
              <a:ext uri="{FF2B5EF4-FFF2-40B4-BE49-F238E27FC236}">
                <a16:creationId xmlns:a16="http://schemas.microsoft.com/office/drawing/2014/main" id="{CA8FEB5B-DF6E-F94F-A24E-7A6CBAF5340E}"/>
              </a:ext>
            </a:extLst>
          </p:cNvPr>
          <p:cNvSpPr/>
          <p:nvPr/>
        </p:nvSpPr>
        <p:spPr>
          <a:xfrm>
            <a:off x="7110707" y="1904002"/>
            <a:ext cx="1053580"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H5</a:t>
            </a:r>
            <a:endParaRPr lang="zh-CN" altLang="en-US" sz="1400" dirty="0">
              <a:latin typeface="Microsoft YaHei" panose="020B0503020204020204" pitchFamily="34" charset="-122"/>
              <a:ea typeface="Microsoft YaHei" panose="020B0503020204020204" pitchFamily="34" charset="-122"/>
            </a:endParaRPr>
          </a:p>
        </p:txBody>
      </p:sp>
      <p:sp>
        <p:nvSpPr>
          <p:cNvPr id="35" name="矩形 34">
            <a:extLst>
              <a:ext uri="{FF2B5EF4-FFF2-40B4-BE49-F238E27FC236}">
                <a16:creationId xmlns:a16="http://schemas.microsoft.com/office/drawing/2014/main" id="{0FAAA90B-F526-AA43-9917-AE0E2A8222F2}"/>
              </a:ext>
            </a:extLst>
          </p:cNvPr>
          <p:cNvSpPr/>
          <p:nvPr/>
        </p:nvSpPr>
        <p:spPr>
          <a:xfrm>
            <a:off x="8382493" y="1904002"/>
            <a:ext cx="1158938" cy="461577"/>
          </a:xfrm>
          <a:prstGeom prst="rect">
            <a:avLst/>
          </a:prstGeom>
          <a:solidFill>
            <a:schemeClr val="accent4">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dirty="0">
                <a:latin typeface="Microsoft YaHei" panose="020B0503020204020204" pitchFamily="34" charset="-122"/>
                <a:ea typeface="Microsoft YaHei" panose="020B0503020204020204" pitchFamily="34" charset="-122"/>
              </a:rPr>
              <a:t>小程序</a:t>
            </a:r>
          </a:p>
        </p:txBody>
      </p:sp>
      <p:sp>
        <p:nvSpPr>
          <p:cNvPr id="36" name="矩形 35">
            <a:extLst>
              <a:ext uri="{FF2B5EF4-FFF2-40B4-BE49-F238E27FC236}">
                <a16:creationId xmlns:a16="http://schemas.microsoft.com/office/drawing/2014/main" id="{78BF29A4-84E9-8E4C-96D7-90E75F3D634C}"/>
              </a:ext>
            </a:extLst>
          </p:cNvPr>
          <p:cNvSpPr/>
          <p:nvPr/>
        </p:nvSpPr>
        <p:spPr>
          <a:xfrm>
            <a:off x="6530953" y="3825130"/>
            <a:ext cx="1866482"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Customer</a:t>
            </a:r>
            <a:r>
              <a:rPr lang="zh-CN" altLang="en-US" sz="1400" dirty="0">
                <a:latin typeface="Microsoft YaHei" panose="020B0503020204020204" pitchFamily="34" charset="-122"/>
                <a:ea typeface="Microsoft YaHei" panose="020B0503020204020204" pitchFamily="34" charset="-122"/>
              </a:rPr>
              <a:t> </a:t>
            </a:r>
            <a:r>
              <a:rPr lang="en-US" altLang="zh-CN" sz="1400" dirty="0">
                <a:latin typeface="Microsoft YaHei" panose="020B0503020204020204" pitchFamily="34" charset="-122"/>
                <a:ea typeface="Microsoft YaHei" panose="020B0503020204020204" pitchFamily="34" charset="-122"/>
              </a:rPr>
              <a:t>Journey</a:t>
            </a:r>
            <a:endParaRPr lang="zh-CN" altLang="en-US" sz="1400" dirty="0">
              <a:latin typeface="Microsoft YaHei" panose="020B0503020204020204" pitchFamily="34" charset="-122"/>
              <a:ea typeface="Microsoft YaHei" panose="020B0503020204020204" pitchFamily="34" charset="-122"/>
            </a:endParaRPr>
          </a:p>
        </p:txBody>
      </p:sp>
      <p:sp>
        <p:nvSpPr>
          <p:cNvPr id="37" name="矩形 36">
            <a:extLst>
              <a:ext uri="{FF2B5EF4-FFF2-40B4-BE49-F238E27FC236}">
                <a16:creationId xmlns:a16="http://schemas.microsoft.com/office/drawing/2014/main" id="{3E702E42-095B-4E42-A4AB-9FB22D7BDECB}"/>
              </a:ext>
            </a:extLst>
          </p:cNvPr>
          <p:cNvSpPr/>
          <p:nvPr/>
        </p:nvSpPr>
        <p:spPr>
          <a:xfrm>
            <a:off x="8594657" y="3825130"/>
            <a:ext cx="957800" cy="461577"/>
          </a:xfrm>
          <a:prstGeom prst="rect">
            <a:avLst/>
          </a:prstGeom>
          <a:solidFill>
            <a:srgbClr val="6A97CA">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A/B</a:t>
            </a:r>
            <a:r>
              <a:rPr lang="zh-CN" altLang="en-US" sz="1400" dirty="0">
                <a:latin typeface="Microsoft YaHei" panose="020B0503020204020204" pitchFamily="34" charset="-122"/>
                <a:ea typeface="Microsoft YaHei" panose="020B0503020204020204" pitchFamily="34" charset="-122"/>
              </a:rPr>
              <a:t> </a:t>
            </a:r>
            <a:r>
              <a:rPr lang="en-US" altLang="zh-CN" sz="1400" dirty="0">
                <a:latin typeface="Microsoft YaHei" panose="020B0503020204020204" pitchFamily="34" charset="-122"/>
                <a:ea typeface="Microsoft YaHei" panose="020B0503020204020204" pitchFamily="34" charset="-122"/>
              </a:rPr>
              <a:t>Test</a:t>
            </a:r>
            <a:endParaRPr lang="zh-CN" altLang="en-US" sz="1400" dirty="0">
              <a:latin typeface="Microsoft YaHei" panose="020B0503020204020204" pitchFamily="34" charset="-122"/>
              <a:ea typeface="Microsoft YaHei" panose="020B0503020204020204" pitchFamily="34" charset="-122"/>
            </a:endParaRPr>
          </a:p>
        </p:txBody>
      </p:sp>
      <p:sp>
        <p:nvSpPr>
          <p:cNvPr id="38" name="矩形 37">
            <a:extLst>
              <a:ext uri="{FF2B5EF4-FFF2-40B4-BE49-F238E27FC236}">
                <a16:creationId xmlns:a16="http://schemas.microsoft.com/office/drawing/2014/main" id="{297E0497-7E73-3041-BDC0-2F5D8AD69B38}"/>
              </a:ext>
            </a:extLst>
          </p:cNvPr>
          <p:cNvSpPr/>
          <p:nvPr/>
        </p:nvSpPr>
        <p:spPr>
          <a:xfrm>
            <a:off x="6206324" y="4793290"/>
            <a:ext cx="95780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dirty="0">
                <a:latin typeface="Microsoft YaHei" panose="020B0503020204020204" pitchFamily="34" charset="-122"/>
                <a:ea typeface="Microsoft YaHei" panose="020B0503020204020204" pitchFamily="34" charset="-122"/>
              </a:rPr>
              <a:t>电子内容</a:t>
            </a:r>
          </a:p>
        </p:txBody>
      </p:sp>
      <p:sp>
        <p:nvSpPr>
          <p:cNvPr id="39" name="矩形 38">
            <a:extLst>
              <a:ext uri="{FF2B5EF4-FFF2-40B4-BE49-F238E27FC236}">
                <a16:creationId xmlns:a16="http://schemas.microsoft.com/office/drawing/2014/main" id="{42D306E8-7FE6-3E4B-B9D6-813ADB1BAD13}"/>
              </a:ext>
            </a:extLst>
          </p:cNvPr>
          <p:cNvSpPr/>
          <p:nvPr/>
        </p:nvSpPr>
        <p:spPr>
          <a:xfrm>
            <a:off x="7272427" y="4793290"/>
            <a:ext cx="95780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zh-CN" altLang="en-US" sz="1400" dirty="0">
                <a:latin typeface="Microsoft YaHei" panose="020B0503020204020204" pitchFamily="34" charset="-122"/>
                <a:ea typeface="Microsoft YaHei" panose="020B0503020204020204" pitchFamily="34" charset="-122"/>
              </a:rPr>
              <a:t>产品内容</a:t>
            </a:r>
          </a:p>
        </p:txBody>
      </p:sp>
      <p:sp>
        <p:nvSpPr>
          <p:cNvPr id="40" name="矩形 39">
            <a:extLst>
              <a:ext uri="{FF2B5EF4-FFF2-40B4-BE49-F238E27FC236}">
                <a16:creationId xmlns:a16="http://schemas.microsoft.com/office/drawing/2014/main" id="{30EC35DB-8CEF-5744-BB08-CC7CA0AE3E1C}"/>
              </a:ext>
            </a:extLst>
          </p:cNvPr>
          <p:cNvSpPr/>
          <p:nvPr/>
        </p:nvSpPr>
        <p:spPr>
          <a:xfrm>
            <a:off x="8333050" y="4793290"/>
            <a:ext cx="791570"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Video</a:t>
            </a:r>
            <a:endParaRPr lang="zh-CN" altLang="en-US" sz="1400" dirty="0">
              <a:latin typeface="Microsoft YaHei" panose="020B0503020204020204" pitchFamily="34" charset="-122"/>
              <a:ea typeface="Microsoft YaHei" panose="020B0503020204020204" pitchFamily="34" charset="-122"/>
            </a:endParaRPr>
          </a:p>
        </p:txBody>
      </p:sp>
      <p:sp>
        <p:nvSpPr>
          <p:cNvPr id="41" name="矩形 40">
            <a:extLst>
              <a:ext uri="{FF2B5EF4-FFF2-40B4-BE49-F238E27FC236}">
                <a16:creationId xmlns:a16="http://schemas.microsoft.com/office/drawing/2014/main" id="{73A9AC9D-D5D6-1344-8B92-62D4E7701F19}"/>
              </a:ext>
            </a:extLst>
          </p:cNvPr>
          <p:cNvSpPr/>
          <p:nvPr/>
        </p:nvSpPr>
        <p:spPr>
          <a:xfrm>
            <a:off x="9208565" y="4793290"/>
            <a:ext cx="719609" cy="461577"/>
          </a:xfrm>
          <a:prstGeom prst="rect">
            <a:avLst/>
          </a:prstGeom>
          <a:solidFill>
            <a:schemeClr val="accent3">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altLang="zh-CN" sz="1400" dirty="0">
                <a:latin typeface="Microsoft YaHei" panose="020B0503020204020204" pitchFamily="34" charset="-122"/>
                <a:ea typeface="Microsoft YaHei" panose="020B0503020204020204" pitchFamily="34" charset="-122"/>
              </a:rPr>
              <a:t>Offer</a:t>
            </a:r>
            <a:endParaRPr lang="zh-CN" altLang="en-US" sz="1400" dirty="0">
              <a:latin typeface="Microsoft YaHei" panose="020B0503020204020204" pitchFamily="34" charset="-122"/>
              <a:ea typeface="Microsoft YaHei" panose="020B0503020204020204" pitchFamily="34" charset="-122"/>
            </a:endParaRPr>
          </a:p>
        </p:txBody>
      </p:sp>
      <p:sp>
        <p:nvSpPr>
          <p:cNvPr id="42" name="矩形 41">
            <a:extLst>
              <a:ext uri="{FF2B5EF4-FFF2-40B4-BE49-F238E27FC236}">
                <a16:creationId xmlns:a16="http://schemas.microsoft.com/office/drawing/2014/main" id="{F02ACD21-4AB4-B445-8456-26DEC022ADC6}"/>
              </a:ext>
            </a:extLst>
          </p:cNvPr>
          <p:cNvSpPr/>
          <p:nvPr/>
        </p:nvSpPr>
        <p:spPr>
          <a:xfrm>
            <a:off x="928688" y="1543060"/>
            <a:ext cx="10358438" cy="5000625"/>
          </a:xfrm>
          <a:prstGeom prst="rect">
            <a:avLst/>
          </a:prstGeom>
          <a:noFill/>
          <a:ln>
            <a:solidFill>
              <a:schemeClr val="accent3"/>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圆角矩形 45">
            <a:extLst>
              <a:ext uri="{FF2B5EF4-FFF2-40B4-BE49-F238E27FC236}">
                <a16:creationId xmlns:a16="http://schemas.microsoft.com/office/drawing/2014/main" id="{D348C5F2-C4C8-AE40-A919-1240B8333A19}"/>
              </a:ext>
            </a:extLst>
          </p:cNvPr>
          <p:cNvSpPr/>
          <p:nvPr/>
        </p:nvSpPr>
        <p:spPr>
          <a:xfrm>
            <a:off x="928688" y="1078690"/>
            <a:ext cx="10358438" cy="295721"/>
          </a:xfrm>
          <a:prstGeom prst="roundRect">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en-US" altLang="zh-CN" sz="1600" dirty="0">
                <a:latin typeface="Microsoft YaHei" panose="020B0503020204020204" pitchFamily="34" charset="-122"/>
                <a:ea typeface="Microsoft YaHei" panose="020B0503020204020204" pitchFamily="34" charset="-122"/>
              </a:rPr>
              <a:t>Customer/Consumer</a:t>
            </a:r>
            <a:r>
              <a:rPr kumimoji="1" lang="zh-CN" altLang="en-US" sz="1600" dirty="0">
                <a:latin typeface="Microsoft YaHei" panose="020B0503020204020204" pitchFamily="34" charset="-122"/>
                <a:ea typeface="Microsoft YaHei" panose="020B0503020204020204" pitchFamily="34" charset="-122"/>
              </a:rPr>
              <a:t> 客户</a:t>
            </a:r>
            <a:r>
              <a:rPr kumimoji="1" lang="en-US" altLang="zh-CN" sz="1600" dirty="0">
                <a:latin typeface="Microsoft YaHei" panose="020B0503020204020204" pitchFamily="34" charset="-122"/>
                <a:ea typeface="Microsoft YaHei" panose="020B0503020204020204" pitchFamily="34" charset="-122"/>
              </a:rPr>
              <a:t>/</a:t>
            </a:r>
            <a:r>
              <a:rPr kumimoji="1" lang="zh-CN" altLang="en-US" sz="1600" dirty="0">
                <a:latin typeface="Microsoft YaHei" panose="020B0503020204020204" pitchFamily="34" charset="-122"/>
                <a:ea typeface="Microsoft YaHei" panose="020B0503020204020204" pitchFamily="34" charset="-122"/>
              </a:rPr>
              <a:t>消费者</a:t>
            </a:r>
          </a:p>
        </p:txBody>
      </p:sp>
      <p:cxnSp>
        <p:nvCxnSpPr>
          <p:cNvPr id="48" name="直线箭头连接符 47">
            <a:extLst>
              <a:ext uri="{FF2B5EF4-FFF2-40B4-BE49-F238E27FC236}">
                <a16:creationId xmlns:a16="http://schemas.microsoft.com/office/drawing/2014/main" id="{D45770B5-1834-F14C-ABAD-5615D98D8807}"/>
              </a:ext>
            </a:extLst>
          </p:cNvPr>
          <p:cNvCxnSpPr>
            <a:cxnSpLocks/>
          </p:cNvCxnSpPr>
          <p:nvPr/>
        </p:nvCxnSpPr>
        <p:spPr>
          <a:xfrm flipV="1">
            <a:off x="3540106" y="1341166"/>
            <a:ext cx="0" cy="224598"/>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49" name="直线箭头连接符 48">
            <a:extLst>
              <a:ext uri="{FF2B5EF4-FFF2-40B4-BE49-F238E27FC236}">
                <a16:creationId xmlns:a16="http://schemas.microsoft.com/office/drawing/2014/main" id="{D606CABF-6B34-D949-B8BE-8B877DF5E0D2}"/>
              </a:ext>
            </a:extLst>
          </p:cNvPr>
          <p:cNvCxnSpPr/>
          <p:nvPr/>
        </p:nvCxnSpPr>
        <p:spPr>
          <a:xfrm flipV="1">
            <a:off x="4810671" y="1341166"/>
            <a:ext cx="0" cy="224598"/>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a:extLst>
              <a:ext uri="{FF2B5EF4-FFF2-40B4-BE49-F238E27FC236}">
                <a16:creationId xmlns:a16="http://schemas.microsoft.com/office/drawing/2014/main" id="{9F48C3E8-7A60-5E44-B10A-CAB86C61E08C}"/>
              </a:ext>
            </a:extLst>
          </p:cNvPr>
          <p:cNvCxnSpPr>
            <a:cxnSpLocks/>
          </p:cNvCxnSpPr>
          <p:nvPr/>
        </p:nvCxnSpPr>
        <p:spPr>
          <a:xfrm flipH="1" flipV="1">
            <a:off x="6212733" y="1341166"/>
            <a:ext cx="1" cy="224598"/>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a:extLst>
              <a:ext uri="{FF2B5EF4-FFF2-40B4-BE49-F238E27FC236}">
                <a16:creationId xmlns:a16="http://schemas.microsoft.com/office/drawing/2014/main" id="{2BEBA4B2-958C-1145-A154-B7527C059FB3}"/>
              </a:ext>
            </a:extLst>
          </p:cNvPr>
          <p:cNvCxnSpPr>
            <a:cxnSpLocks/>
          </p:cNvCxnSpPr>
          <p:nvPr/>
        </p:nvCxnSpPr>
        <p:spPr>
          <a:xfrm flipV="1">
            <a:off x="7637497" y="1341166"/>
            <a:ext cx="0" cy="224598"/>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a:extLst>
              <a:ext uri="{FF2B5EF4-FFF2-40B4-BE49-F238E27FC236}">
                <a16:creationId xmlns:a16="http://schemas.microsoft.com/office/drawing/2014/main" id="{367928C5-EBAA-4B40-A15A-AAB019B1E703}"/>
              </a:ext>
            </a:extLst>
          </p:cNvPr>
          <p:cNvCxnSpPr>
            <a:cxnSpLocks/>
          </p:cNvCxnSpPr>
          <p:nvPr/>
        </p:nvCxnSpPr>
        <p:spPr>
          <a:xfrm flipH="1" flipV="1">
            <a:off x="8944939" y="1341166"/>
            <a:ext cx="0" cy="224599"/>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a:extLst>
              <a:ext uri="{FF2B5EF4-FFF2-40B4-BE49-F238E27FC236}">
                <a16:creationId xmlns:a16="http://schemas.microsoft.com/office/drawing/2014/main" id="{5E2F720D-DC63-7D43-92F4-429FFA2CC9CA}"/>
              </a:ext>
            </a:extLst>
          </p:cNvPr>
          <p:cNvCxnSpPr>
            <a:cxnSpLocks/>
          </p:cNvCxnSpPr>
          <p:nvPr/>
        </p:nvCxnSpPr>
        <p:spPr>
          <a:xfrm flipV="1">
            <a:off x="10284631" y="1340964"/>
            <a:ext cx="0" cy="220555"/>
          </a:xfrm>
          <a:prstGeom prst="straightConnector1">
            <a:avLst/>
          </a:prstGeom>
          <a:ln w="28575">
            <a:solidFill>
              <a:schemeClr val="accent3"/>
            </a:solidFill>
            <a:tailEnd type="triangle"/>
          </a:ln>
        </p:spPr>
        <p:style>
          <a:lnRef idx="1">
            <a:schemeClr val="accent1"/>
          </a:lnRef>
          <a:fillRef idx="0">
            <a:schemeClr val="accent1"/>
          </a:fillRef>
          <a:effectRef idx="0">
            <a:schemeClr val="accent1"/>
          </a:effectRef>
          <a:fontRef idx="minor">
            <a:schemeClr val="tx1"/>
          </a:fontRef>
        </p:style>
      </p:cxnSp>
      <p:sp>
        <p:nvSpPr>
          <p:cNvPr id="61" name="矩形 60">
            <a:extLst>
              <a:ext uri="{FF2B5EF4-FFF2-40B4-BE49-F238E27FC236}">
                <a16:creationId xmlns:a16="http://schemas.microsoft.com/office/drawing/2014/main" id="{501F5D2B-665E-8941-B6E4-66E3E29EB394}"/>
              </a:ext>
            </a:extLst>
          </p:cNvPr>
          <p:cNvSpPr/>
          <p:nvPr/>
        </p:nvSpPr>
        <p:spPr>
          <a:xfrm>
            <a:off x="903903" y="347899"/>
            <a:ext cx="10358438" cy="523220"/>
          </a:xfrm>
          <a:prstGeom prst="rect">
            <a:avLst/>
          </a:prstGeom>
        </p:spPr>
        <p:txBody>
          <a:bodyPr wrap="square">
            <a:noAutofit/>
          </a:bodyPr>
          <a:lstStyle/>
          <a:p>
            <a:r>
              <a:rPr kumimoji="1" lang="en-US" altLang="zh-CN" sz="2800" dirty="0">
                <a:latin typeface="Microsoft YaHei" panose="020B0503020204020204" pitchFamily="34" charset="-122"/>
                <a:ea typeface="Microsoft YaHei" panose="020B0503020204020204" pitchFamily="34" charset="-122"/>
              </a:rPr>
              <a:t>CESS</a:t>
            </a:r>
            <a:r>
              <a:rPr kumimoji="1" lang="zh-CN" altLang="en-US" sz="2800" dirty="0">
                <a:latin typeface="Microsoft YaHei" panose="020B0503020204020204" pitchFamily="34" charset="-122"/>
                <a:ea typeface="Microsoft YaHei" panose="020B0503020204020204" pitchFamily="34" charset="-122"/>
              </a:rPr>
              <a:t>系统提供个性化触点、内容、数据服务，满足用户专属需求</a:t>
            </a:r>
          </a:p>
        </p:txBody>
      </p:sp>
    </p:spTree>
    <p:extLst>
      <p:ext uri="{BB962C8B-B14F-4D97-AF65-F5344CB8AC3E}">
        <p14:creationId xmlns:p14="http://schemas.microsoft.com/office/powerpoint/2010/main" val="2404625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圆角矩形 118"/>
          <p:cNvSpPr/>
          <p:nvPr/>
        </p:nvSpPr>
        <p:spPr>
          <a:xfrm>
            <a:off x="999781" y="2146749"/>
            <a:ext cx="2143891" cy="4162571"/>
          </a:xfrm>
          <a:prstGeom prst="roundRect">
            <a:avLst>
              <a:gd name="adj" fmla="val 8750"/>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101" name="圆角矩形 100"/>
          <p:cNvSpPr/>
          <p:nvPr/>
        </p:nvSpPr>
        <p:spPr>
          <a:xfrm>
            <a:off x="1096368" y="3934841"/>
            <a:ext cx="1958069" cy="1137431"/>
          </a:xfrm>
          <a:prstGeom prst="roundRect">
            <a:avLst>
              <a:gd name="adj" fmla="val 9421"/>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57" name="圆角矩形 56"/>
          <p:cNvSpPr/>
          <p:nvPr/>
        </p:nvSpPr>
        <p:spPr>
          <a:xfrm>
            <a:off x="911424" y="90580"/>
            <a:ext cx="10827996" cy="811817"/>
          </a:xfrm>
          <a:prstGeom prst="roundRect">
            <a:avLst/>
          </a:prstGeom>
          <a:solidFill>
            <a:schemeClr val="bg2"/>
          </a:solidFill>
          <a:ln>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sz="1200" dirty="0"/>
          </a:p>
        </p:txBody>
      </p:sp>
      <p:sp>
        <p:nvSpPr>
          <p:cNvPr id="30" name="圆角矩形 29"/>
          <p:cNvSpPr/>
          <p:nvPr/>
        </p:nvSpPr>
        <p:spPr>
          <a:xfrm>
            <a:off x="1169570" y="989369"/>
            <a:ext cx="4638397" cy="558312"/>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sz="1200" dirty="0"/>
          </a:p>
        </p:txBody>
      </p:sp>
      <p:sp>
        <p:nvSpPr>
          <p:cNvPr id="3" name="灯片编号占位符 2"/>
          <p:cNvSpPr>
            <a:spLocks noGrp="1"/>
          </p:cNvSpPr>
          <p:nvPr>
            <p:ph type="sldNum" sz="quarter" idx="4"/>
          </p:nvPr>
        </p:nvSpPr>
        <p:spPr/>
        <p:txBody>
          <a:bodyPr/>
          <a:lstStyle/>
          <a:p>
            <a:fld id="{6D22F896-40B5-4ADD-8801-0D06FADFA095}" type="slidenum">
              <a:rPr lang="en-US" smtClean="0"/>
              <a:pPr/>
              <a:t>17</a:t>
            </a:fld>
            <a:endParaRPr lang="en-US" dirty="0"/>
          </a:p>
        </p:txBody>
      </p:sp>
      <p:sp>
        <p:nvSpPr>
          <p:cNvPr id="6" name="圆角矩形 5"/>
          <p:cNvSpPr/>
          <p:nvPr/>
        </p:nvSpPr>
        <p:spPr>
          <a:xfrm>
            <a:off x="5913397" y="3306768"/>
            <a:ext cx="2107424" cy="1991957"/>
          </a:xfrm>
          <a:prstGeom prst="roundRect">
            <a:avLst>
              <a:gd name="adj" fmla="val 11127"/>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7" name="圆角矩形 6"/>
          <p:cNvSpPr/>
          <p:nvPr/>
        </p:nvSpPr>
        <p:spPr>
          <a:xfrm>
            <a:off x="256458" y="1700807"/>
            <a:ext cx="366934" cy="401222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数据采集和加工</a:t>
            </a:r>
          </a:p>
        </p:txBody>
      </p:sp>
      <p:sp>
        <p:nvSpPr>
          <p:cNvPr id="13" name="圆角矩形 12"/>
          <p:cNvSpPr/>
          <p:nvPr/>
        </p:nvSpPr>
        <p:spPr>
          <a:xfrm>
            <a:off x="6218137" y="2367723"/>
            <a:ext cx="1440160" cy="323412"/>
          </a:xfrm>
          <a:prstGeom prst="roundRect">
            <a:avLst/>
          </a:prstGeom>
          <a:solidFill>
            <a:srgbClr val="437AE8"/>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solidFill>
                  <a:schemeClr val="bg1"/>
                </a:solidFill>
              </a:rPr>
              <a:t>推荐结果</a:t>
            </a:r>
          </a:p>
        </p:txBody>
      </p:sp>
      <p:sp>
        <p:nvSpPr>
          <p:cNvPr id="14" name="圆角矩形 13"/>
          <p:cNvSpPr/>
          <p:nvPr/>
        </p:nvSpPr>
        <p:spPr>
          <a:xfrm>
            <a:off x="1196972" y="146833"/>
            <a:ext cx="3384376" cy="648072"/>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altLang="zh-CN" sz="1200" dirty="0"/>
              <a:t>APP</a:t>
            </a:r>
            <a:endParaRPr lang="zh-CN" altLang="en-US" sz="1200" dirty="0"/>
          </a:p>
        </p:txBody>
      </p:sp>
      <p:sp>
        <p:nvSpPr>
          <p:cNvPr id="15" name="圆角矩形 14"/>
          <p:cNvSpPr/>
          <p:nvPr/>
        </p:nvSpPr>
        <p:spPr>
          <a:xfrm>
            <a:off x="1473203" y="214726"/>
            <a:ext cx="1086524" cy="516919"/>
          </a:xfrm>
          <a:prstGeom prst="roundRect">
            <a:avLst/>
          </a:prstGeom>
          <a:ln>
            <a:prstDash val="lgDash"/>
          </a:ln>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埋点</a:t>
            </a:r>
            <a:endParaRPr lang="en-US" altLang="zh-CN" sz="1000" dirty="0"/>
          </a:p>
          <a:p>
            <a:pPr algn="ctr"/>
            <a:r>
              <a:rPr lang="zh-CN" altLang="en-US" sz="800" dirty="0">
                <a:solidFill>
                  <a:srgbClr val="437AE8"/>
                </a:solidFill>
              </a:rPr>
              <a:t>收集、探测</a:t>
            </a:r>
            <a:endParaRPr lang="zh-CN" altLang="en-US" sz="1000" dirty="0">
              <a:solidFill>
                <a:srgbClr val="437AE8"/>
              </a:solidFill>
            </a:endParaRPr>
          </a:p>
        </p:txBody>
      </p:sp>
      <p:sp>
        <p:nvSpPr>
          <p:cNvPr id="16" name="圆角矩形 15"/>
          <p:cNvSpPr/>
          <p:nvPr/>
        </p:nvSpPr>
        <p:spPr>
          <a:xfrm>
            <a:off x="6787480" y="152636"/>
            <a:ext cx="2138536" cy="648072"/>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zh-CN" altLang="en-US" sz="1200" dirty="0"/>
              <a:t>小程序</a:t>
            </a:r>
          </a:p>
        </p:txBody>
      </p:sp>
      <p:sp>
        <p:nvSpPr>
          <p:cNvPr id="17" name="圆角矩形 16"/>
          <p:cNvSpPr/>
          <p:nvPr/>
        </p:nvSpPr>
        <p:spPr>
          <a:xfrm>
            <a:off x="9091736" y="146833"/>
            <a:ext cx="2260848" cy="64807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1200" dirty="0"/>
              <a:t>社交媒体</a:t>
            </a:r>
          </a:p>
        </p:txBody>
      </p:sp>
      <p:grpSp>
        <p:nvGrpSpPr>
          <p:cNvPr id="20" name="组合 19"/>
          <p:cNvGrpSpPr/>
          <p:nvPr/>
        </p:nvGrpSpPr>
        <p:grpSpPr>
          <a:xfrm>
            <a:off x="1259919" y="1062784"/>
            <a:ext cx="4392488" cy="432048"/>
            <a:chOff x="1578792" y="1378085"/>
            <a:chExt cx="4392488" cy="432048"/>
          </a:xfrm>
        </p:grpSpPr>
        <p:sp>
          <p:nvSpPr>
            <p:cNvPr id="9" name="圆角矩形 8"/>
            <p:cNvSpPr/>
            <p:nvPr/>
          </p:nvSpPr>
          <p:spPr>
            <a:xfrm>
              <a:off x="1578792" y="1378085"/>
              <a:ext cx="648072" cy="43204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200" dirty="0"/>
                <a:t>feeds</a:t>
              </a:r>
              <a:endParaRPr lang="zh-CN" altLang="en-US" sz="1200" dirty="0"/>
            </a:p>
          </p:txBody>
        </p:sp>
        <p:sp>
          <p:nvSpPr>
            <p:cNvPr id="10" name="圆角矩形 9"/>
            <p:cNvSpPr/>
            <p:nvPr/>
          </p:nvSpPr>
          <p:spPr>
            <a:xfrm>
              <a:off x="2370880" y="1378085"/>
              <a:ext cx="792088" cy="43204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200" dirty="0"/>
                <a:t>banner</a:t>
              </a:r>
              <a:endParaRPr lang="zh-CN" altLang="en-US" sz="1200" dirty="0"/>
            </a:p>
          </p:txBody>
        </p:sp>
        <p:sp>
          <p:nvSpPr>
            <p:cNvPr id="11" name="圆角矩形 10"/>
            <p:cNvSpPr/>
            <p:nvPr/>
          </p:nvSpPr>
          <p:spPr>
            <a:xfrm>
              <a:off x="3306984" y="1378085"/>
              <a:ext cx="792088" cy="43204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200" dirty="0"/>
                <a:t>iframe</a:t>
              </a:r>
              <a:endParaRPr lang="zh-CN" altLang="en-US" sz="1200" dirty="0"/>
            </a:p>
          </p:txBody>
        </p:sp>
        <p:sp>
          <p:nvSpPr>
            <p:cNvPr id="12" name="圆角矩形 11"/>
            <p:cNvSpPr/>
            <p:nvPr/>
          </p:nvSpPr>
          <p:spPr>
            <a:xfrm>
              <a:off x="4243088" y="1378085"/>
              <a:ext cx="792088" cy="43204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200" dirty="0"/>
                <a:t>popup</a:t>
              </a:r>
              <a:endParaRPr lang="zh-CN" altLang="en-US" sz="1200" dirty="0"/>
            </a:p>
          </p:txBody>
        </p:sp>
        <p:sp>
          <p:nvSpPr>
            <p:cNvPr id="19" name="圆角矩形 18"/>
            <p:cNvSpPr/>
            <p:nvPr/>
          </p:nvSpPr>
          <p:spPr>
            <a:xfrm>
              <a:off x="5179192" y="1378085"/>
              <a:ext cx="792088" cy="43204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altLang="zh-CN" sz="1200" dirty="0"/>
                <a:t>push</a:t>
              </a:r>
              <a:endParaRPr lang="zh-CN" altLang="en-US" sz="1200" dirty="0"/>
            </a:p>
          </p:txBody>
        </p:sp>
      </p:grpSp>
      <p:grpSp>
        <p:nvGrpSpPr>
          <p:cNvPr id="23" name="组合 22"/>
          <p:cNvGrpSpPr/>
          <p:nvPr/>
        </p:nvGrpSpPr>
        <p:grpSpPr>
          <a:xfrm>
            <a:off x="2887611" y="729247"/>
            <a:ext cx="379336" cy="373268"/>
            <a:chOff x="2855640" y="2623684"/>
            <a:chExt cx="379336" cy="373268"/>
          </a:xfrm>
        </p:grpSpPr>
        <p:sp>
          <p:nvSpPr>
            <p:cNvPr id="21" name="下箭头 20"/>
            <p:cNvSpPr/>
            <p:nvPr/>
          </p:nvSpPr>
          <p:spPr>
            <a:xfrm>
              <a:off x="2946944" y="2780928"/>
              <a:ext cx="288032" cy="216024"/>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22" name="下箭头 21"/>
            <p:cNvSpPr/>
            <p:nvPr/>
          </p:nvSpPr>
          <p:spPr>
            <a:xfrm flipV="1">
              <a:off x="2855640" y="2623684"/>
              <a:ext cx="288032" cy="216024"/>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p>
          </p:txBody>
        </p:sp>
      </p:grpSp>
      <p:sp>
        <p:nvSpPr>
          <p:cNvPr id="24" name="圆角矩形 23"/>
          <p:cNvSpPr/>
          <p:nvPr/>
        </p:nvSpPr>
        <p:spPr>
          <a:xfrm>
            <a:off x="3424342" y="197388"/>
            <a:ext cx="999745" cy="53509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注入改造</a:t>
            </a:r>
          </a:p>
        </p:txBody>
      </p:sp>
      <p:sp>
        <p:nvSpPr>
          <p:cNvPr id="25" name="直角上箭头 24"/>
          <p:cNvSpPr/>
          <p:nvPr/>
        </p:nvSpPr>
        <p:spPr>
          <a:xfrm flipH="1" flipV="1">
            <a:off x="508743" y="800708"/>
            <a:ext cx="288032" cy="717091"/>
          </a:xfrm>
          <a:prstGeom prst="bentUpArrow">
            <a:avLst/>
          </a:prstGeom>
          <a:solidFill>
            <a:schemeClr val="bg2"/>
          </a:solidFill>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a:p>
        </p:txBody>
      </p:sp>
      <p:sp>
        <p:nvSpPr>
          <p:cNvPr id="26" name="文本框 25"/>
          <p:cNvSpPr txBox="1"/>
          <p:nvPr/>
        </p:nvSpPr>
        <p:spPr>
          <a:xfrm>
            <a:off x="8329397" y="908720"/>
            <a:ext cx="3781273" cy="923330"/>
          </a:xfrm>
          <a:prstGeom prst="rect">
            <a:avLst/>
          </a:prstGeom>
          <a:noFill/>
        </p:spPr>
        <p:txBody>
          <a:bodyPr wrap="square" rtlCol="0">
            <a:spAutoFit/>
          </a:bodyPr>
          <a:lstStyle/>
          <a:p>
            <a:r>
              <a:rPr lang="en-US" altLang="zh-CN" sz="1400" dirty="0"/>
              <a:t>Actor</a:t>
            </a:r>
            <a:endParaRPr lang="en-US" altLang="zh-CN" sz="1050" dirty="0"/>
          </a:p>
          <a:p>
            <a:pPr marL="285750" indent="-285750">
              <a:buFont typeface="Arial" panose="020B0604020202020204" pitchFamily="34" charset="0"/>
              <a:buChar char="•"/>
            </a:pPr>
            <a:r>
              <a:rPr lang="zh-CN" altLang="en-US" sz="1000" dirty="0"/>
              <a:t>可投送的内容形式化模板</a:t>
            </a:r>
            <a:endParaRPr lang="en-US" altLang="zh-CN" sz="1000" dirty="0"/>
          </a:p>
          <a:p>
            <a:pPr marL="285750" indent="-285750">
              <a:buFont typeface="Arial" panose="020B0604020202020204" pitchFamily="34" charset="0"/>
              <a:buChar char="•"/>
            </a:pPr>
            <a:r>
              <a:rPr lang="zh-CN" altLang="en-US" sz="1000" dirty="0"/>
              <a:t>在各个渠道系统里预置好的的资源位（依赖实施）</a:t>
            </a:r>
            <a:endParaRPr lang="en-US" altLang="zh-CN" sz="1000" dirty="0"/>
          </a:p>
          <a:p>
            <a:pPr marL="285750" indent="-285750">
              <a:buFont typeface="Arial" panose="020B0604020202020204" pitchFamily="34" charset="0"/>
              <a:buChar char="•"/>
            </a:pPr>
            <a:r>
              <a:rPr lang="zh-CN" altLang="en-US" sz="1000" dirty="0"/>
              <a:t>衍生出来的相关的渠道管理和资源位管理（依赖实施完成）</a:t>
            </a:r>
            <a:endParaRPr lang="en-US" altLang="zh-CN" sz="1000" dirty="0"/>
          </a:p>
          <a:p>
            <a:pPr marL="285750" indent="-285750">
              <a:buFont typeface="Arial" panose="020B0604020202020204" pitchFamily="34" charset="0"/>
              <a:buChar char="•"/>
            </a:pPr>
            <a:r>
              <a:rPr lang="zh-CN" altLang="en-US" sz="1000" dirty="0"/>
              <a:t>具体投送内容的生成（取决于具体呈现内容的生成在哪做）</a:t>
            </a:r>
            <a:endParaRPr lang="en-US" altLang="zh-CN" sz="1000" dirty="0"/>
          </a:p>
        </p:txBody>
      </p:sp>
      <p:cxnSp>
        <p:nvCxnSpPr>
          <p:cNvPr id="29" name="直接箭头连接符 28"/>
          <p:cNvCxnSpPr>
            <a:stCxn id="13" idx="0"/>
          </p:cNvCxnSpPr>
          <p:nvPr/>
        </p:nvCxnSpPr>
        <p:spPr>
          <a:xfrm flipH="1" flipV="1">
            <a:off x="5913397" y="1598665"/>
            <a:ext cx="1024820" cy="7690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flipH="1">
            <a:off x="6730201" y="2736399"/>
            <a:ext cx="1" cy="51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p:nvPr/>
        </p:nvCxnSpPr>
        <p:spPr>
          <a:xfrm flipH="1" flipV="1">
            <a:off x="7066834" y="2745069"/>
            <a:ext cx="1" cy="5137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圆角矩形 35"/>
          <p:cNvSpPr/>
          <p:nvPr/>
        </p:nvSpPr>
        <p:spPr>
          <a:xfrm>
            <a:off x="1104055" y="3049085"/>
            <a:ext cx="1958069" cy="797058"/>
          </a:xfrm>
          <a:prstGeom prst="roundRect">
            <a:avLst/>
          </a:prstGeom>
          <a:ln>
            <a:prstDash val="lgDash"/>
          </a:ln>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38" name="圆角矩形 37"/>
          <p:cNvSpPr/>
          <p:nvPr/>
        </p:nvSpPr>
        <p:spPr>
          <a:xfrm>
            <a:off x="1927696" y="3151957"/>
            <a:ext cx="973136" cy="20901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受众标签</a:t>
            </a:r>
          </a:p>
        </p:txBody>
      </p:sp>
      <p:sp>
        <p:nvSpPr>
          <p:cNvPr id="39" name="圆角矩形 38"/>
          <p:cNvSpPr/>
          <p:nvPr/>
        </p:nvSpPr>
        <p:spPr>
          <a:xfrm>
            <a:off x="1927696" y="3398406"/>
            <a:ext cx="999054" cy="17494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800" dirty="0"/>
              <a:t>受众全生命周期</a:t>
            </a:r>
          </a:p>
        </p:txBody>
      </p:sp>
      <p:cxnSp>
        <p:nvCxnSpPr>
          <p:cNvPr id="40" name="直接箭头连接符 39"/>
          <p:cNvCxnSpPr/>
          <p:nvPr/>
        </p:nvCxnSpPr>
        <p:spPr>
          <a:xfrm>
            <a:off x="5654257" y="1614673"/>
            <a:ext cx="1024820" cy="7460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5177466" y="1878557"/>
            <a:ext cx="1040671" cy="215444"/>
          </a:xfrm>
          <a:prstGeom prst="rect">
            <a:avLst/>
          </a:prstGeom>
        </p:spPr>
        <p:txBody>
          <a:bodyPr wrap="none">
            <a:spAutoFit/>
          </a:bodyPr>
          <a:lstStyle/>
          <a:p>
            <a:pPr algn="ctr"/>
            <a:r>
              <a:rPr lang="en-US" altLang="zh-CN" sz="800" dirty="0"/>
              <a:t>context</a:t>
            </a:r>
            <a:r>
              <a:rPr lang="zh-CN" altLang="en-US" sz="800" dirty="0"/>
              <a:t>，</a:t>
            </a:r>
            <a:r>
              <a:rPr lang="en-US" altLang="zh-CN" sz="800" dirty="0"/>
              <a:t>audience</a:t>
            </a:r>
            <a:endParaRPr lang="zh-CN" altLang="en-US" sz="800" dirty="0"/>
          </a:p>
        </p:txBody>
      </p:sp>
      <p:sp>
        <p:nvSpPr>
          <p:cNvPr id="42" name="矩形 41"/>
          <p:cNvSpPr/>
          <p:nvPr/>
        </p:nvSpPr>
        <p:spPr>
          <a:xfrm>
            <a:off x="6645129" y="1899431"/>
            <a:ext cx="756938" cy="215444"/>
          </a:xfrm>
          <a:prstGeom prst="rect">
            <a:avLst/>
          </a:prstGeom>
        </p:spPr>
        <p:txBody>
          <a:bodyPr wrap="none">
            <a:spAutoFit/>
          </a:bodyPr>
          <a:lstStyle/>
          <a:p>
            <a:pPr algn="ctr"/>
            <a:r>
              <a:rPr lang="en-US" altLang="zh-CN" sz="800" dirty="0"/>
              <a:t>message list</a:t>
            </a:r>
            <a:endParaRPr lang="zh-CN" altLang="en-US" sz="800" dirty="0"/>
          </a:p>
        </p:txBody>
      </p:sp>
      <p:sp>
        <p:nvSpPr>
          <p:cNvPr id="43" name="矩形 42"/>
          <p:cNvSpPr/>
          <p:nvPr/>
        </p:nvSpPr>
        <p:spPr>
          <a:xfrm>
            <a:off x="1900344" y="771332"/>
            <a:ext cx="1040671" cy="215444"/>
          </a:xfrm>
          <a:prstGeom prst="rect">
            <a:avLst/>
          </a:prstGeom>
        </p:spPr>
        <p:txBody>
          <a:bodyPr wrap="none">
            <a:spAutoFit/>
          </a:bodyPr>
          <a:lstStyle/>
          <a:p>
            <a:pPr algn="ctr"/>
            <a:r>
              <a:rPr lang="en-US" altLang="zh-CN" sz="800" dirty="0"/>
              <a:t>context</a:t>
            </a:r>
            <a:r>
              <a:rPr lang="zh-CN" altLang="en-US" sz="800" dirty="0"/>
              <a:t>，</a:t>
            </a:r>
            <a:r>
              <a:rPr lang="en-US" altLang="zh-CN" sz="800" dirty="0"/>
              <a:t>audience</a:t>
            </a:r>
            <a:endParaRPr lang="zh-CN" altLang="en-US" sz="800" dirty="0"/>
          </a:p>
        </p:txBody>
      </p:sp>
      <p:sp>
        <p:nvSpPr>
          <p:cNvPr id="44" name="矩形 43"/>
          <p:cNvSpPr/>
          <p:nvPr/>
        </p:nvSpPr>
        <p:spPr>
          <a:xfrm>
            <a:off x="3436144" y="769917"/>
            <a:ext cx="524504" cy="215444"/>
          </a:xfrm>
          <a:prstGeom prst="rect">
            <a:avLst/>
          </a:prstGeom>
        </p:spPr>
        <p:txBody>
          <a:bodyPr wrap="none">
            <a:spAutoFit/>
          </a:bodyPr>
          <a:lstStyle/>
          <a:p>
            <a:pPr algn="ctr"/>
            <a:r>
              <a:rPr lang="en-US" altLang="zh-CN" sz="800" dirty="0"/>
              <a:t>content</a:t>
            </a:r>
            <a:endParaRPr lang="zh-CN" altLang="en-US" sz="800" dirty="0"/>
          </a:p>
        </p:txBody>
      </p:sp>
      <p:grpSp>
        <p:nvGrpSpPr>
          <p:cNvPr id="52" name="组合 51"/>
          <p:cNvGrpSpPr/>
          <p:nvPr/>
        </p:nvGrpSpPr>
        <p:grpSpPr>
          <a:xfrm>
            <a:off x="4508116" y="6019832"/>
            <a:ext cx="4198436" cy="786532"/>
            <a:chOff x="733622" y="5110611"/>
            <a:chExt cx="6020519" cy="1351865"/>
          </a:xfrm>
        </p:grpSpPr>
        <p:sp>
          <p:nvSpPr>
            <p:cNvPr id="4" name="矩形 3"/>
            <p:cNvSpPr/>
            <p:nvPr/>
          </p:nvSpPr>
          <p:spPr>
            <a:xfrm>
              <a:off x="3719736" y="5882787"/>
              <a:ext cx="3034405" cy="579689"/>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18" name="文本框 17"/>
            <p:cNvSpPr txBox="1"/>
            <p:nvPr/>
          </p:nvSpPr>
          <p:spPr>
            <a:xfrm>
              <a:off x="4746422" y="5978227"/>
              <a:ext cx="1350276" cy="423196"/>
            </a:xfrm>
            <a:prstGeom prst="rect">
              <a:avLst/>
            </a:prstGeom>
            <a:noFill/>
          </p:spPr>
          <p:txBody>
            <a:bodyPr wrap="square" rtlCol="0">
              <a:spAutoFit/>
            </a:bodyPr>
            <a:lstStyle/>
            <a:p>
              <a:r>
                <a:rPr lang="en-US" altLang="zh-CN" sz="1000" dirty="0"/>
                <a:t>AI</a:t>
              </a:r>
              <a:r>
                <a:rPr lang="zh-CN" altLang="en-US" sz="1000" dirty="0"/>
                <a:t>计算引擎</a:t>
              </a:r>
            </a:p>
          </p:txBody>
        </p:sp>
        <p:sp>
          <p:nvSpPr>
            <p:cNvPr id="45" name="矩形 44"/>
            <p:cNvSpPr/>
            <p:nvPr/>
          </p:nvSpPr>
          <p:spPr>
            <a:xfrm>
              <a:off x="738682" y="5877271"/>
              <a:ext cx="2909045" cy="579689"/>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6" name="文本框 45"/>
            <p:cNvSpPr txBox="1"/>
            <p:nvPr/>
          </p:nvSpPr>
          <p:spPr>
            <a:xfrm>
              <a:off x="1508605" y="5983624"/>
              <a:ext cx="1681999" cy="423196"/>
            </a:xfrm>
            <a:prstGeom prst="rect">
              <a:avLst/>
            </a:prstGeom>
            <a:noFill/>
          </p:spPr>
          <p:txBody>
            <a:bodyPr wrap="square" rtlCol="0">
              <a:spAutoFit/>
            </a:bodyPr>
            <a:lstStyle/>
            <a:p>
              <a:r>
                <a:rPr lang="zh-CN" altLang="en-US" sz="1000" dirty="0"/>
                <a:t>数据计算引擎</a:t>
              </a:r>
            </a:p>
          </p:txBody>
        </p:sp>
        <p:sp>
          <p:nvSpPr>
            <p:cNvPr id="47" name="矩形 46"/>
            <p:cNvSpPr/>
            <p:nvPr/>
          </p:nvSpPr>
          <p:spPr>
            <a:xfrm>
              <a:off x="733622" y="5530847"/>
              <a:ext cx="6010449" cy="28984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48" name="文本框 47"/>
            <p:cNvSpPr txBox="1"/>
            <p:nvPr/>
          </p:nvSpPr>
          <p:spPr>
            <a:xfrm>
              <a:off x="2873569" y="5442027"/>
              <a:ext cx="1854278" cy="423196"/>
            </a:xfrm>
            <a:prstGeom prst="rect">
              <a:avLst/>
            </a:prstGeom>
            <a:noFill/>
          </p:spPr>
          <p:txBody>
            <a:bodyPr wrap="square" rtlCol="0">
              <a:spAutoFit/>
            </a:bodyPr>
            <a:lstStyle/>
            <a:p>
              <a:r>
                <a:rPr lang="zh-CN" altLang="en-US" sz="1000" dirty="0"/>
                <a:t>数据任务和服务</a:t>
              </a:r>
            </a:p>
          </p:txBody>
        </p:sp>
        <p:sp>
          <p:nvSpPr>
            <p:cNvPr id="50" name="矩形 49"/>
            <p:cNvSpPr/>
            <p:nvPr/>
          </p:nvSpPr>
          <p:spPr>
            <a:xfrm>
              <a:off x="733622" y="5190857"/>
              <a:ext cx="6010449" cy="289844"/>
            </a:xfrm>
            <a:prstGeom prst="rect">
              <a:avLst/>
            </a:prstGeom>
            <a:noFill/>
            <a:ln>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00"/>
            </a:p>
          </p:txBody>
        </p:sp>
        <p:sp>
          <p:nvSpPr>
            <p:cNvPr id="51" name="矩形 50"/>
            <p:cNvSpPr/>
            <p:nvPr/>
          </p:nvSpPr>
          <p:spPr>
            <a:xfrm>
              <a:off x="2602496" y="5110611"/>
              <a:ext cx="1595309" cy="423196"/>
            </a:xfrm>
            <a:prstGeom prst="rect">
              <a:avLst/>
            </a:prstGeom>
          </p:spPr>
          <p:txBody>
            <a:bodyPr wrap="none">
              <a:spAutoFit/>
            </a:bodyPr>
            <a:lstStyle/>
            <a:p>
              <a:r>
                <a:rPr lang="zh-CN" altLang="en-US" sz="1000" dirty="0"/>
                <a:t>任务和服务的编排和管理</a:t>
              </a:r>
            </a:p>
          </p:txBody>
        </p:sp>
      </p:grpSp>
      <p:sp>
        <p:nvSpPr>
          <p:cNvPr id="54" name="圆角矩形 53"/>
          <p:cNvSpPr/>
          <p:nvPr/>
        </p:nvSpPr>
        <p:spPr>
          <a:xfrm>
            <a:off x="1775852" y="4001535"/>
            <a:ext cx="532893" cy="45551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优惠券</a:t>
            </a:r>
          </a:p>
        </p:txBody>
      </p:sp>
      <p:sp>
        <p:nvSpPr>
          <p:cNvPr id="55" name="圆角矩形 54"/>
          <p:cNvSpPr/>
          <p:nvPr/>
        </p:nvSpPr>
        <p:spPr>
          <a:xfrm>
            <a:off x="2394755" y="4011569"/>
            <a:ext cx="532893" cy="45551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商品库</a:t>
            </a:r>
          </a:p>
        </p:txBody>
      </p:sp>
      <p:sp>
        <p:nvSpPr>
          <p:cNvPr id="56" name="圆角矩形 55"/>
          <p:cNvSpPr/>
          <p:nvPr/>
        </p:nvSpPr>
        <p:spPr>
          <a:xfrm>
            <a:off x="2394755" y="4509120"/>
            <a:ext cx="532893" cy="45551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内容库</a:t>
            </a:r>
          </a:p>
        </p:txBody>
      </p:sp>
      <p:sp>
        <p:nvSpPr>
          <p:cNvPr id="58" name="文本框 57"/>
          <p:cNvSpPr txBox="1"/>
          <p:nvPr/>
        </p:nvSpPr>
        <p:spPr>
          <a:xfrm>
            <a:off x="4581348" y="304381"/>
            <a:ext cx="2500568" cy="523220"/>
          </a:xfrm>
          <a:prstGeom prst="rect">
            <a:avLst/>
          </a:prstGeom>
          <a:noFill/>
        </p:spPr>
        <p:txBody>
          <a:bodyPr wrap="square" rtlCol="0">
            <a:spAutoFit/>
          </a:bodyPr>
          <a:lstStyle/>
          <a:p>
            <a:r>
              <a:rPr lang="zh-CN" altLang="en-US" sz="1600" dirty="0"/>
              <a:t>消费者活动的电子渠道</a:t>
            </a:r>
            <a:endParaRPr lang="en-US" altLang="zh-CN" sz="1100" dirty="0"/>
          </a:p>
          <a:p>
            <a:pPr marL="285750" indent="-285750">
              <a:buFont typeface="Arial" panose="020B0604020202020204" pitchFamily="34" charset="0"/>
              <a:buChar char="•"/>
            </a:pPr>
            <a:endParaRPr lang="zh-CN" altLang="en-US" sz="1100" dirty="0"/>
          </a:p>
        </p:txBody>
      </p:sp>
      <p:sp>
        <p:nvSpPr>
          <p:cNvPr id="59" name="文本框 58"/>
          <p:cNvSpPr txBox="1"/>
          <p:nvPr/>
        </p:nvSpPr>
        <p:spPr>
          <a:xfrm>
            <a:off x="8329397" y="1844824"/>
            <a:ext cx="3781273" cy="1138773"/>
          </a:xfrm>
          <a:prstGeom prst="rect">
            <a:avLst/>
          </a:prstGeom>
          <a:noFill/>
        </p:spPr>
        <p:txBody>
          <a:bodyPr wrap="square" rtlCol="0">
            <a:spAutoFit/>
          </a:bodyPr>
          <a:lstStyle/>
          <a:p>
            <a:r>
              <a:rPr lang="en-US" altLang="zh-CN" sz="1400" dirty="0"/>
              <a:t>Match Maker </a:t>
            </a:r>
            <a:r>
              <a:rPr lang="zh-CN" altLang="en-US" sz="1400" dirty="0"/>
              <a:t>匹配和推荐服务</a:t>
            </a:r>
            <a:endParaRPr lang="en-US" altLang="zh-CN" sz="1050" dirty="0"/>
          </a:p>
          <a:p>
            <a:pPr marL="285750" indent="-285750">
              <a:buFont typeface="Arial" panose="020B0604020202020204" pitchFamily="34" charset="0"/>
              <a:buChar char="•"/>
            </a:pPr>
            <a:r>
              <a:rPr lang="zh-CN" altLang="en-US" sz="1000" dirty="0"/>
              <a:t>对上下文和具体的用户，在互动内容的候选中，进行匹配</a:t>
            </a:r>
            <a:endParaRPr lang="en-US" altLang="zh-CN" sz="1000" dirty="0"/>
          </a:p>
          <a:p>
            <a:pPr marL="285750" indent="-285750">
              <a:buFont typeface="Arial" panose="020B0604020202020204" pitchFamily="34" charset="0"/>
              <a:buChar char="•"/>
            </a:pPr>
            <a:r>
              <a:rPr lang="zh-CN" altLang="en-US" sz="1000" dirty="0"/>
              <a:t>基本上是一个推荐系统的核心引擎</a:t>
            </a:r>
            <a:endParaRPr lang="en-US" altLang="zh-CN" sz="1000" dirty="0"/>
          </a:p>
          <a:p>
            <a:pPr marL="285750" indent="-285750">
              <a:buFont typeface="Arial" panose="020B0604020202020204" pitchFamily="34" charset="0"/>
              <a:buChar char="•"/>
            </a:pPr>
            <a:r>
              <a:rPr lang="zh-CN" altLang="en-US" sz="1000" dirty="0"/>
              <a:t>依赖使用者为匹配</a:t>
            </a:r>
            <a:endParaRPr lang="en-US" altLang="zh-CN" sz="1000" dirty="0"/>
          </a:p>
          <a:p>
            <a:pPr marL="285750" indent="-285750">
              <a:buFont typeface="Arial" panose="020B0604020202020204" pitchFamily="34" charset="0"/>
              <a:buChar char="•"/>
            </a:pPr>
            <a:endParaRPr lang="en-US" altLang="zh-CN" sz="1200" dirty="0"/>
          </a:p>
          <a:p>
            <a:pPr marL="285750" indent="-285750">
              <a:buFont typeface="Arial" panose="020B0604020202020204" pitchFamily="34" charset="0"/>
              <a:buChar char="•"/>
            </a:pPr>
            <a:endParaRPr lang="zh-CN" altLang="en-US" sz="1200" dirty="0"/>
          </a:p>
        </p:txBody>
      </p:sp>
      <p:sp>
        <p:nvSpPr>
          <p:cNvPr id="60" name="圆角矩形 59"/>
          <p:cNvSpPr/>
          <p:nvPr/>
        </p:nvSpPr>
        <p:spPr>
          <a:xfrm>
            <a:off x="6055496" y="4730204"/>
            <a:ext cx="382013" cy="4626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召回</a:t>
            </a:r>
          </a:p>
        </p:txBody>
      </p:sp>
      <p:sp>
        <p:nvSpPr>
          <p:cNvPr id="61" name="圆角矩形 60"/>
          <p:cNvSpPr/>
          <p:nvPr/>
        </p:nvSpPr>
        <p:spPr>
          <a:xfrm>
            <a:off x="6537775" y="4730204"/>
            <a:ext cx="382013" cy="4626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排序</a:t>
            </a:r>
          </a:p>
        </p:txBody>
      </p:sp>
      <p:sp>
        <p:nvSpPr>
          <p:cNvPr id="62" name="圆角矩形 61"/>
          <p:cNvSpPr/>
          <p:nvPr/>
        </p:nvSpPr>
        <p:spPr>
          <a:xfrm>
            <a:off x="7020054" y="4730204"/>
            <a:ext cx="382013" cy="4626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过滤</a:t>
            </a:r>
          </a:p>
        </p:txBody>
      </p:sp>
      <p:sp>
        <p:nvSpPr>
          <p:cNvPr id="63" name="圆角矩形 62"/>
          <p:cNvSpPr/>
          <p:nvPr/>
        </p:nvSpPr>
        <p:spPr>
          <a:xfrm>
            <a:off x="7502333" y="4730204"/>
            <a:ext cx="382013" cy="46266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重排</a:t>
            </a:r>
          </a:p>
        </p:txBody>
      </p:sp>
      <p:sp>
        <p:nvSpPr>
          <p:cNvPr id="64" name="圆角矩形 63"/>
          <p:cNvSpPr/>
          <p:nvPr/>
        </p:nvSpPr>
        <p:spPr>
          <a:xfrm>
            <a:off x="3754618" y="3306769"/>
            <a:ext cx="1579403" cy="1977356"/>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65" name="圆角矩形 64"/>
          <p:cNvSpPr/>
          <p:nvPr/>
        </p:nvSpPr>
        <p:spPr>
          <a:xfrm>
            <a:off x="6347365" y="3351567"/>
            <a:ext cx="1181703" cy="176480"/>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流量分配和实验</a:t>
            </a:r>
          </a:p>
        </p:txBody>
      </p:sp>
      <p:sp>
        <p:nvSpPr>
          <p:cNvPr id="66" name="矩形 65"/>
          <p:cNvSpPr/>
          <p:nvPr/>
        </p:nvSpPr>
        <p:spPr>
          <a:xfrm>
            <a:off x="-30707" y="1051531"/>
            <a:ext cx="595036" cy="215444"/>
          </a:xfrm>
          <a:prstGeom prst="rect">
            <a:avLst/>
          </a:prstGeom>
        </p:spPr>
        <p:txBody>
          <a:bodyPr wrap="none">
            <a:spAutoFit/>
          </a:bodyPr>
          <a:lstStyle/>
          <a:p>
            <a:pPr algn="ctr"/>
            <a:r>
              <a:rPr lang="zh-CN" altLang="en-US" sz="800" dirty="0"/>
              <a:t>行为数据</a:t>
            </a:r>
          </a:p>
        </p:txBody>
      </p:sp>
      <p:cxnSp>
        <p:nvCxnSpPr>
          <p:cNvPr id="67" name="直接箭头连接符 66"/>
          <p:cNvCxnSpPr/>
          <p:nvPr/>
        </p:nvCxnSpPr>
        <p:spPr>
          <a:xfrm flipH="1">
            <a:off x="6903335" y="5386431"/>
            <a:ext cx="2" cy="4589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文本框 68"/>
          <p:cNvSpPr txBox="1"/>
          <p:nvPr/>
        </p:nvSpPr>
        <p:spPr>
          <a:xfrm>
            <a:off x="8329397" y="2636912"/>
            <a:ext cx="3853281" cy="1138773"/>
          </a:xfrm>
          <a:prstGeom prst="rect">
            <a:avLst/>
          </a:prstGeom>
          <a:noFill/>
        </p:spPr>
        <p:txBody>
          <a:bodyPr wrap="square" rtlCol="0">
            <a:spAutoFit/>
          </a:bodyPr>
          <a:lstStyle/>
          <a:p>
            <a:r>
              <a:rPr lang="en-US" altLang="zh-CN" sz="1400" dirty="0"/>
              <a:t>Designer </a:t>
            </a:r>
            <a:r>
              <a:rPr lang="zh-CN" altLang="en-US" sz="1400" dirty="0"/>
              <a:t>互动定义和管理</a:t>
            </a:r>
            <a:endParaRPr lang="en-US" altLang="zh-CN" sz="1050" dirty="0"/>
          </a:p>
          <a:p>
            <a:pPr marL="285750" indent="-285750">
              <a:buFont typeface="Arial" panose="020B0604020202020204" pitchFamily="34" charset="0"/>
              <a:buChar char="•"/>
            </a:pPr>
            <a:r>
              <a:rPr lang="zh-CN" altLang="en-US" sz="1000" dirty="0"/>
              <a:t>使用者定义具体的互动活动（在哪、为谁、干什么）</a:t>
            </a:r>
            <a:endParaRPr lang="en-US" altLang="zh-CN" sz="1000" dirty="0"/>
          </a:p>
          <a:p>
            <a:pPr marL="285750" indent="-285750">
              <a:buFont typeface="Arial" panose="020B0604020202020204" pitchFamily="34" charset="0"/>
              <a:buChar char="•"/>
            </a:pPr>
            <a:r>
              <a:rPr lang="zh-CN" altLang="en-US" sz="1000" dirty="0"/>
              <a:t>使用者定义更复杂的互动路径（基于若干的互动活动以及激活条件）</a:t>
            </a:r>
            <a:endParaRPr lang="en-US" altLang="zh-CN" sz="1000" dirty="0"/>
          </a:p>
          <a:p>
            <a:pPr marL="285750" indent="-285750">
              <a:buFont typeface="Arial" panose="020B0604020202020204" pitchFamily="34" charset="0"/>
              <a:buChar char="•"/>
            </a:pPr>
            <a:endParaRPr lang="en-US" altLang="zh-CN" sz="1200" dirty="0"/>
          </a:p>
          <a:p>
            <a:pPr marL="285750" indent="-285750">
              <a:buFont typeface="Arial" panose="020B0604020202020204" pitchFamily="34" charset="0"/>
              <a:buChar char="•"/>
            </a:pPr>
            <a:endParaRPr lang="zh-CN" altLang="en-US" sz="1200" dirty="0"/>
          </a:p>
        </p:txBody>
      </p:sp>
      <p:cxnSp>
        <p:nvCxnSpPr>
          <p:cNvPr id="70" name="直接箭头连接符 69"/>
          <p:cNvCxnSpPr/>
          <p:nvPr/>
        </p:nvCxnSpPr>
        <p:spPr>
          <a:xfrm>
            <a:off x="5375920" y="4040998"/>
            <a:ext cx="5202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圆角矩形 72"/>
          <p:cNvSpPr/>
          <p:nvPr/>
        </p:nvSpPr>
        <p:spPr>
          <a:xfrm>
            <a:off x="3891494" y="4704088"/>
            <a:ext cx="382013" cy="462666"/>
          </a:xfrm>
          <a:prstGeom prst="roundRect">
            <a:avLst/>
          </a:prstGeom>
          <a:solidFill>
            <a:schemeClr val="accent5">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营销</a:t>
            </a:r>
          </a:p>
        </p:txBody>
      </p:sp>
      <p:sp>
        <p:nvSpPr>
          <p:cNvPr id="74" name="圆角矩形 73"/>
          <p:cNvSpPr/>
          <p:nvPr/>
        </p:nvSpPr>
        <p:spPr>
          <a:xfrm>
            <a:off x="4317110" y="4704088"/>
            <a:ext cx="382013" cy="462666"/>
          </a:xfrm>
          <a:prstGeom prst="roundRect">
            <a:avLst/>
          </a:prstGeom>
          <a:solidFill>
            <a:schemeClr val="accent5">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运营</a:t>
            </a:r>
          </a:p>
        </p:txBody>
      </p:sp>
      <p:sp>
        <p:nvSpPr>
          <p:cNvPr id="75" name="圆角矩形 74"/>
          <p:cNvSpPr/>
          <p:nvPr/>
        </p:nvSpPr>
        <p:spPr>
          <a:xfrm>
            <a:off x="4755327" y="4702449"/>
            <a:ext cx="476577" cy="462666"/>
          </a:xfrm>
          <a:prstGeom prst="roundRect">
            <a:avLst/>
          </a:prstGeom>
          <a:solidFill>
            <a:schemeClr val="accent5">
              <a:lumMod val="40000"/>
              <a:lumOff val="60000"/>
            </a:schemeClr>
          </a:solidFill>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900" dirty="0"/>
              <a:t>内容推荐</a:t>
            </a:r>
            <a:endParaRPr lang="zh-CN" altLang="en-US" sz="1400" dirty="0"/>
          </a:p>
        </p:txBody>
      </p:sp>
      <p:sp>
        <p:nvSpPr>
          <p:cNvPr id="76" name="矩形 75"/>
          <p:cNvSpPr/>
          <p:nvPr/>
        </p:nvSpPr>
        <p:spPr>
          <a:xfrm>
            <a:off x="5149006" y="3791482"/>
            <a:ext cx="878874" cy="215444"/>
          </a:xfrm>
          <a:prstGeom prst="rect">
            <a:avLst/>
          </a:prstGeom>
        </p:spPr>
        <p:txBody>
          <a:bodyPr wrap="square">
            <a:spAutoFit/>
          </a:bodyPr>
          <a:lstStyle/>
          <a:p>
            <a:pPr algn="ctr"/>
            <a:r>
              <a:rPr lang="en-US" altLang="zh-CN" sz="800" dirty="0"/>
              <a:t>engage </a:t>
            </a:r>
            <a:r>
              <a:rPr lang="en-US" altLang="zh-CN" sz="800" dirty="0" err="1"/>
              <a:t>config</a:t>
            </a:r>
            <a:endParaRPr lang="zh-CN" altLang="en-US" sz="800" dirty="0"/>
          </a:p>
        </p:txBody>
      </p:sp>
      <p:sp>
        <p:nvSpPr>
          <p:cNvPr id="80" name="矩形 79"/>
          <p:cNvSpPr/>
          <p:nvPr/>
        </p:nvSpPr>
        <p:spPr>
          <a:xfrm>
            <a:off x="6240016" y="5415607"/>
            <a:ext cx="663319" cy="461665"/>
          </a:xfrm>
          <a:prstGeom prst="rect">
            <a:avLst/>
          </a:prstGeom>
        </p:spPr>
        <p:txBody>
          <a:bodyPr wrap="square">
            <a:spAutoFit/>
          </a:bodyPr>
          <a:lstStyle/>
          <a:p>
            <a:pPr algn="ctr"/>
            <a:r>
              <a:rPr lang="en-US" altLang="zh-CN" sz="800" dirty="0"/>
              <a:t>ML pipeline</a:t>
            </a:r>
          </a:p>
          <a:p>
            <a:pPr algn="ctr"/>
            <a:r>
              <a:rPr lang="en-US" altLang="zh-CN" sz="800" dirty="0" err="1"/>
              <a:t>config</a:t>
            </a:r>
            <a:endParaRPr lang="zh-CN" altLang="en-US" sz="800" dirty="0"/>
          </a:p>
        </p:txBody>
      </p:sp>
      <p:cxnSp>
        <p:nvCxnSpPr>
          <p:cNvPr id="81" name="直接箭头连接符 80"/>
          <p:cNvCxnSpPr/>
          <p:nvPr/>
        </p:nvCxnSpPr>
        <p:spPr>
          <a:xfrm flipH="1" flipV="1">
            <a:off x="7046986" y="5379479"/>
            <a:ext cx="2" cy="443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矩形 81"/>
          <p:cNvSpPr/>
          <p:nvPr/>
        </p:nvSpPr>
        <p:spPr>
          <a:xfrm>
            <a:off x="7046988" y="5400235"/>
            <a:ext cx="663319" cy="461665"/>
          </a:xfrm>
          <a:prstGeom prst="rect">
            <a:avLst/>
          </a:prstGeom>
        </p:spPr>
        <p:txBody>
          <a:bodyPr wrap="square">
            <a:spAutoFit/>
          </a:bodyPr>
          <a:lstStyle/>
          <a:p>
            <a:pPr algn="ctr"/>
            <a:r>
              <a:rPr lang="en-US" altLang="zh-CN" sz="800" dirty="0"/>
              <a:t>Model </a:t>
            </a:r>
          </a:p>
          <a:p>
            <a:pPr algn="ctr"/>
            <a:r>
              <a:rPr lang="en-US" altLang="zh-CN" sz="800" dirty="0"/>
              <a:t>Service</a:t>
            </a:r>
          </a:p>
          <a:p>
            <a:pPr algn="ctr"/>
            <a:r>
              <a:rPr lang="en-US" altLang="zh-CN" sz="800" dirty="0"/>
              <a:t>Update</a:t>
            </a:r>
            <a:endParaRPr lang="zh-CN" altLang="en-US" sz="800" dirty="0"/>
          </a:p>
        </p:txBody>
      </p:sp>
      <p:sp>
        <p:nvSpPr>
          <p:cNvPr id="83" name="矩形 82"/>
          <p:cNvSpPr/>
          <p:nvPr/>
        </p:nvSpPr>
        <p:spPr>
          <a:xfrm>
            <a:off x="3045341" y="4702949"/>
            <a:ext cx="878874" cy="461665"/>
          </a:xfrm>
          <a:prstGeom prst="rect">
            <a:avLst/>
          </a:prstGeom>
        </p:spPr>
        <p:txBody>
          <a:bodyPr wrap="square">
            <a:spAutoFit/>
          </a:bodyPr>
          <a:lstStyle/>
          <a:p>
            <a:pPr algn="ctr"/>
            <a:r>
              <a:rPr lang="en-US" altLang="zh-CN" sz="800" dirty="0"/>
              <a:t>business model template</a:t>
            </a:r>
            <a:endParaRPr lang="zh-CN" altLang="en-US" sz="800" dirty="0"/>
          </a:p>
        </p:txBody>
      </p:sp>
      <p:sp>
        <p:nvSpPr>
          <p:cNvPr id="84" name="圆角矩形 83"/>
          <p:cNvSpPr/>
          <p:nvPr/>
        </p:nvSpPr>
        <p:spPr>
          <a:xfrm>
            <a:off x="3900026" y="3375614"/>
            <a:ext cx="1302841" cy="20282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900" dirty="0"/>
              <a:t>互动活动管理和看板</a:t>
            </a:r>
            <a:endParaRPr lang="zh-CN" altLang="en-US" sz="1400" dirty="0"/>
          </a:p>
        </p:txBody>
      </p:sp>
      <p:sp>
        <p:nvSpPr>
          <p:cNvPr id="87" name="矩形 86"/>
          <p:cNvSpPr/>
          <p:nvPr/>
        </p:nvSpPr>
        <p:spPr>
          <a:xfrm>
            <a:off x="3942960" y="3890502"/>
            <a:ext cx="1261884" cy="276999"/>
          </a:xfrm>
          <a:prstGeom prst="rect">
            <a:avLst/>
          </a:prstGeom>
        </p:spPr>
        <p:txBody>
          <a:bodyPr wrap="none">
            <a:spAutoFit/>
          </a:bodyPr>
          <a:lstStyle/>
          <a:p>
            <a:pPr algn="ctr"/>
            <a:r>
              <a:rPr lang="zh-CN" altLang="en-US" sz="1200" dirty="0"/>
              <a:t>互动定义和管理</a:t>
            </a:r>
          </a:p>
        </p:txBody>
      </p:sp>
      <p:sp>
        <p:nvSpPr>
          <p:cNvPr id="90" name="圆角矩形 89"/>
          <p:cNvSpPr/>
          <p:nvPr/>
        </p:nvSpPr>
        <p:spPr>
          <a:xfrm>
            <a:off x="3891494" y="4437112"/>
            <a:ext cx="1340409" cy="19584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互动路径设计</a:t>
            </a:r>
          </a:p>
        </p:txBody>
      </p:sp>
      <p:sp>
        <p:nvSpPr>
          <p:cNvPr id="92" name="矩形 91"/>
          <p:cNvSpPr/>
          <p:nvPr/>
        </p:nvSpPr>
        <p:spPr>
          <a:xfrm>
            <a:off x="1192710" y="3303454"/>
            <a:ext cx="646331" cy="415498"/>
          </a:xfrm>
          <a:prstGeom prst="rect">
            <a:avLst/>
          </a:prstGeom>
        </p:spPr>
        <p:txBody>
          <a:bodyPr wrap="none">
            <a:spAutoFit/>
          </a:bodyPr>
          <a:lstStyle/>
          <a:p>
            <a:pPr algn="ctr"/>
            <a:r>
              <a:rPr lang="zh-CN" altLang="en-US" sz="1200" dirty="0"/>
              <a:t>受众库</a:t>
            </a:r>
            <a:endParaRPr lang="en-US" altLang="zh-CN" sz="1200" dirty="0"/>
          </a:p>
          <a:p>
            <a:pPr algn="ctr"/>
            <a:r>
              <a:rPr lang="en-US" altLang="zh-CN" sz="800" dirty="0"/>
              <a:t>CDP</a:t>
            </a:r>
            <a:endParaRPr lang="zh-CN" altLang="en-US" sz="1200" dirty="0"/>
          </a:p>
        </p:txBody>
      </p:sp>
      <p:sp>
        <p:nvSpPr>
          <p:cNvPr id="97" name="矩形 96"/>
          <p:cNvSpPr/>
          <p:nvPr/>
        </p:nvSpPr>
        <p:spPr>
          <a:xfrm>
            <a:off x="6307275" y="3883027"/>
            <a:ext cx="1261884" cy="276999"/>
          </a:xfrm>
          <a:prstGeom prst="rect">
            <a:avLst/>
          </a:prstGeom>
        </p:spPr>
        <p:txBody>
          <a:bodyPr wrap="none">
            <a:spAutoFit/>
          </a:bodyPr>
          <a:lstStyle/>
          <a:p>
            <a:pPr algn="ctr"/>
            <a:r>
              <a:rPr lang="zh-CN" altLang="en-US" sz="1200" dirty="0"/>
              <a:t>匹配和推荐服务</a:t>
            </a:r>
          </a:p>
        </p:txBody>
      </p:sp>
      <p:sp>
        <p:nvSpPr>
          <p:cNvPr id="98" name="圆角矩形 97"/>
          <p:cNvSpPr/>
          <p:nvPr/>
        </p:nvSpPr>
        <p:spPr>
          <a:xfrm>
            <a:off x="6055496" y="4453601"/>
            <a:ext cx="1828850" cy="195849"/>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匹配决策</a:t>
            </a:r>
          </a:p>
        </p:txBody>
      </p:sp>
      <p:sp>
        <p:nvSpPr>
          <p:cNvPr id="99" name="圆角矩形 98"/>
          <p:cNvSpPr/>
          <p:nvPr/>
        </p:nvSpPr>
        <p:spPr>
          <a:xfrm>
            <a:off x="1808911" y="1615876"/>
            <a:ext cx="3064572" cy="202822"/>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900" dirty="0"/>
              <a:t>投送和资源位管理</a:t>
            </a:r>
            <a:endParaRPr lang="zh-CN" altLang="en-US" sz="1400" dirty="0"/>
          </a:p>
        </p:txBody>
      </p:sp>
      <p:sp>
        <p:nvSpPr>
          <p:cNvPr id="100" name="圆角矩形 99"/>
          <p:cNvSpPr/>
          <p:nvPr/>
        </p:nvSpPr>
        <p:spPr>
          <a:xfrm>
            <a:off x="3237916" y="5195339"/>
            <a:ext cx="467582" cy="462666"/>
          </a:xfrm>
          <a:prstGeom prst="roundRect">
            <a:avLst/>
          </a:prstGeom>
          <a:ln>
            <a:prstDash val="lgDash"/>
          </a:ln>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800" dirty="0"/>
              <a:t>模板设计工具</a:t>
            </a:r>
          </a:p>
        </p:txBody>
      </p:sp>
      <p:sp>
        <p:nvSpPr>
          <p:cNvPr id="102" name="矩形 101"/>
          <p:cNvSpPr/>
          <p:nvPr/>
        </p:nvSpPr>
        <p:spPr>
          <a:xfrm>
            <a:off x="1166161" y="4448145"/>
            <a:ext cx="646332" cy="276999"/>
          </a:xfrm>
          <a:prstGeom prst="rect">
            <a:avLst/>
          </a:prstGeom>
        </p:spPr>
        <p:txBody>
          <a:bodyPr wrap="none">
            <a:spAutoFit/>
          </a:bodyPr>
          <a:lstStyle/>
          <a:p>
            <a:pPr algn="ctr"/>
            <a:r>
              <a:rPr lang="zh-CN" altLang="en-US" sz="1200" dirty="0"/>
              <a:t>物料库</a:t>
            </a:r>
          </a:p>
        </p:txBody>
      </p:sp>
      <p:sp>
        <p:nvSpPr>
          <p:cNvPr id="103" name="文本框 102"/>
          <p:cNvSpPr txBox="1"/>
          <p:nvPr/>
        </p:nvSpPr>
        <p:spPr>
          <a:xfrm>
            <a:off x="8365400" y="3383340"/>
            <a:ext cx="3781273" cy="461665"/>
          </a:xfrm>
          <a:prstGeom prst="rect">
            <a:avLst/>
          </a:prstGeom>
          <a:noFill/>
        </p:spPr>
        <p:txBody>
          <a:bodyPr wrap="square" rtlCol="0">
            <a:spAutoFit/>
          </a:bodyPr>
          <a:lstStyle/>
          <a:p>
            <a:r>
              <a:rPr lang="en-US" altLang="zh-CN" sz="1400" dirty="0"/>
              <a:t>Sensor</a:t>
            </a:r>
            <a:endParaRPr lang="en-US" altLang="zh-CN" sz="1050" dirty="0"/>
          </a:p>
          <a:p>
            <a:pPr marL="285750" indent="-285750">
              <a:buFont typeface="Arial" panose="020B0604020202020204" pitchFamily="34" charset="0"/>
              <a:buChar char="•"/>
            </a:pPr>
            <a:r>
              <a:rPr lang="zh-CN" altLang="en-US" sz="1000" dirty="0"/>
              <a:t>在电子渠道上通过埋点等方式收集行为和反馈数据</a:t>
            </a:r>
            <a:endParaRPr lang="en-US" altLang="zh-CN" sz="1000" dirty="0"/>
          </a:p>
        </p:txBody>
      </p:sp>
      <p:sp>
        <p:nvSpPr>
          <p:cNvPr id="104" name="文本框 103"/>
          <p:cNvSpPr txBox="1"/>
          <p:nvPr/>
        </p:nvSpPr>
        <p:spPr>
          <a:xfrm>
            <a:off x="8354186" y="5082291"/>
            <a:ext cx="3781273" cy="615553"/>
          </a:xfrm>
          <a:prstGeom prst="rect">
            <a:avLst/>
          </a:prstGeom>
          <a:noFill/>
        </p:spPr>
        <p:txBody>
          <a:bodyPr wrap="square" rtlCol="0">
            <a:spAutoFit/>
          </a:bodyPr>
          <a:lstStyle/>
          <a:p>
            <a:r>
              <a:rPr lang="en-US" altLang="zh-CN" sz="1400" dirty="0" err="1"/>
              <a:t>Analyics</a:t>
            </a:r>
            <a:endParaRPr lang="en-US" altLang="zh-CN" sz="1050" dirty="0"/>
          </a:p>
          <a:p>
            <a:pPr marL="285750" indent="-285750">
              <a:buFont typeface="Arial" panose="020B0604020202020204" pitchFamily="34" charset="0"/>
              <a:buChar char="•"/>
            </a:pPr>
            <a:r>
              <a:rPr lang="zh-CN" altLang="en-US" sz="1000" dirty="0"/>
              <a:t>基于原始数据库按分析目标和模型而提供的分析结果和和分析工具</a:t>
            </a:r>
            <a:endParaRPr lang="en-US" altLang="zh-CN" sz="1000" dirty="0"/>
          </a:p>
        </p:txBody>
      </p:sp>
      <p:sp>
        <p:nvSpPr>
          <p:cNvPr id="105" name="文本框 104"/>
          <p:cNvSpPr txBox="1"/>
          <p:nvPr/>
        </p:nvSpPr>
        <p:spPr>
          <a:xfrm>
            <a:off x="8365399" y="3887861"/>
            <a:ext cx="3781273" cy="615553"/>
          </a:xfrm>
          <a:prstGeom prst="rect">
            <a:avLst/>
          </a:prstGeom>
          <a:noFill/>
        </p:spPr>
        <p:txBody>
          <a:bodyPr wrap="square" rtlCol="0">
            <a:spAutoFit/>
          </a:bodyPr>
          <a:lstStyle/>
          <a:p>
            <a:r>
              <a:rPr lang="en-US" altLang="zh-CN" sz="1400" dirty="0"/>
              <a:t>Content</a:t>
            </a:r>
            <a:endParaRPr lang="en-US" altLang="zh-CN" sz="1050" dirty="0"/>
          </a:p>
          <a:p>
            <a:pPr marL="285750" indent="-285750">
              <a:buFont typeface="Arial" panose="020B0604020202020204" pitchFamily="34" charset="0"/>
              <a:buChar char="•"/>
            </a:pPr>
            <a:r>
              <a:rPr lang="zh-CN" altLang="en-US" sz="1000" dirty="0"/>
              <a:t>根据互动目的不同，有不同的互动内容和物料，对这些内容的组织和管理，甚至是内容构建工具</a:t>
            </a:r>
            <a:endParaRPr lang="en-US" altLang="zh-CN" sz="1000" dirty="0"/>
          </a:p>
        </p:txBody>
      </p:sp>
      <p:sp>
        <p:nvSpPr>
          <p:cNvPr id="106" name="文本框 105"/>
          <p:cNvSpPr txBox="1"/>
          <p:nvPr/>
        </p:nvSpPr>
        <p:spPr>
          <a:xfrm>
            <a:off x="8365399" y="4487244"/>
            <a:ext cx="3781273" cy="615553"/>
          </a:xfrm>
          <a:prstGeom prst="rect">
            <a:avLst/>
          </a:prstGeom>
          <a:noFill/>
        </p:spPr>
        <p:txBody>
          <a:bodyPr wrap="square" rtlCol="0">
            <a:spAutoFit/>
          </a:bodyPr>
          <a:lstStyle/>
          <a:p>
            <a:r>
              <a:rPr lang="en-US" altLang="zh-CN" sz="1400" dirty="0"/>
              <a:t>Database</a:t>
            </a:r>
            <a:endParaRPr lang="en-US" altLang="zh-CN" sz="1050" dirty="0"/>
          </a:p>
          <a:p>
            <a:pPr marL="285750" indent="-285750">
              <a:buFont typeface="Arial" panose="020B0604020202020204" pitchFamily="34" charset="0"/>
              <a:buChar char="•"/>
            </a:pPr>
            <a:r>
              <a:rPr lang="zh-CN" altLang="en-US" sz="1000" dirty="0"/>
              <a:t>整个过程中为了效果或者为了可管理而组织起来的有业务含义的数据库</a:t>
            </a:r>
            <a:endParaRPr lang="en-US" altLang="zh-CN" sz="1000" dirty="0"/>
          </a:p>
        </p:txBody>
      </p:sp>
      <p:sp>
        <p:nvSpPr>
          <p:cNvPr id="107" name="矩形 106"/>
          <p:cNvSpPr/>
          <p:nvPr/>
        </p:nvSpPr>
        <p:spPr>
          <a:xfrm>
            <a:off x="-4974" y="2468436"/>
            <a:ext cx="697628" cy="215444"/>
          </a:xfrm>
          <a:prstGeom prst="rect">
            <a:avLst/>
          </a:prstGeom>
        </p:spPr>
        <p:txBody>
          <a:bodyPr wrap="none">
            <a:spAutoFit/>
          </a:bodyPr>
          <a:lstStyle/>
          <a:p>
            <a:pPr algn="ctr"/>
            <a:r>
              <a:rPr lang="zh-CN" altLang="en-US" sz="800" dirty="0"/>
              <a:t>第一方数据</a:t>
            </a:r>
          </a:p>
        </p:txBody>
      </p:sp>
      <p:sp>
        <p:nvSpPr>
          <p:cNvPr id="110" name="矩形 109"/>
          <p:cNvSpPr/>
          <p:nvPr/>
        </p:nvSpPr>
        <p:spPr>
          <a:xfrm>
            <a:off x="50214" y="4762329"/>
            <a:ext cx="697627" cy="215444"/>
          </a:xfrm>
          <a:prstGeom prst="rect">
            <a:avLst/>
          </a:prstGeom>
        </p:spPr>
        <p:txBody>
          <a:bodyPr wrap="none">
            <a:spAutoFit/>
          </a:bodyPr>
          <a:lstStyle/>
          <a:p>
            <a:pPr algn="ctr"/>
            <a:r>
              <a:rPr lang="zh-CN" altLang="en-US" sz="800" dirty="0"/>
              <a:t>第三方数据</a:t>
            </a:r>
          </a:p>
        </p:txBody>
      </p:sp>
      <p:sp>
        <p:nvSpPr>
          <p:cNvPr id="111" name="右箭头 110"/>
          <p:cNvSpPr/>
          <p:nvPr/>
        </p:nvSpPr>
        <p:spPr>
          <a:xfrm>
            <a:off x="171665" y="2714748"/>
            <a:ext cx="410212" cy="869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2" name="右箭头 111"/>
          <p:cNvSpPr/>
          <p:nvPr/>
        </p:nvSpPr>
        <p:spPr>
          <a:xfrm>
            <a:off x="201350" y="5018342"/>
            <a:ext cx="410212" cy="86950"/>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cxnSp>
        <p:nvCxnSpPr>
          <p:cNvPr id="113" name="直接箭头连接符 112"/>
          <p:cNvCxnSpPr/>
          <p:nvPr/>
        </p:nvCxnSpPr>
        <p:spPr>
          <a:xfrm flipH="1">
            <a:off x="3185287" y="3578436"/>
            <a:ext cx="5202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4" name="文本框 113"/>
          <p:cNvSpPr txBox="1"/>
          <p:nvPr/>
        </p:nvSpPr>
        <p:spPr>
          <a:xfrm>
            <a:off x="8365398" y="5628192"/>
            <a:ext cx="3781273" cy="461665"/>
          </a:xfrm>
          <a:prstGeom prst="rect">
            <a:avLst/>
          </a:prstGeom>
          <a:noFill/>
        </p:spPr>
        <p:txBody>
          <a:bodyPr wrap="square" rtlCol="0">
            <a:spAutoFit/>
          </a:bodyPr>
          <a:lstStyle/>
          <a:p>
            <a:r>
              <a:rPr lang="en-US" altLang="zh-CN" sz="1400" dirty="0"/>
              <a:t>Client</a:t>
            </a:r>
            <a:endParaRPr lang="en-US" altLang="zh-CN" sz="1050" dirty="0"/>
          </a:p>
          <a:p>
            <a:pPr marL="285750" indent="-285750">
              <a:buFont typeface="Arial" panose="020B0604020202020204" pitchFamily="34" charset="0"/>
              <a:buChar char="•"/>
            </a:pPr>
            <a:r>
              <a:rPr lang="en-US" altLang="zh-CN" sz="1000" dirty="0" err="1"/>
              <a:t>Chatbot</a:t>
            </a:r>
            <a:endParaRPr lang="en-US" altLang="zh-CN" sz="1000" dirty="0"/>
          </a:p>
        </p:txBody>
      </p:sp>
      <p:sp>
        <p:nvSpPr>
          <p:cNvPr id="115" name="圆角矩形 114"/>
          <p:cNvSpPr/>
          <p:nvPr/>
        </p:nvSpPr>
        <p:spPr>
          <a:xfrm>
            <a:off x="1088364" y="5148713"/>
            <a:ext cx="1958069" cy="512535"/>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zh-CN" altLang="en-US" sz="1200" dirty="0"/>
          </a:p>
        </p:txBody>
      </p:sp>
      <p:sp>
        <p:nvSpPr>
          <p:cNvPr id="116" name="矩形 115"/>
          <p:cNvSpPr/>
          <p:nvPr/>
        </p:nvSpPr>
        <p:spPr>
          <a:xfrm>
            <a:off x="1187953" y="5253479"/>
            <a:ext cx="646332" cy="276999"/>
          </a:xfrm>
          <a:prstGeom prst="rect">
            <a:avLst/>
          </a:prstGeom>
        </p:spPr>
        <p:txBody>
          <a:bodyPr wrap="none">
            <a:spAutoFit/>
          </a:bodyPr>
          <a:lstStyle/>
          <a:p>
            <a:pPr algn="ctr"/>
            <a:r>
              <a:rPr lang="zh-CN" altLang="en-US" sz="1200" dirty="0"/>
              <a:t>反馈库</a:t>
            </a:r>
          </a:p>
        </p:txBody>
      </p:sp>
      <p:sp>
        <p:nvSpPr>
          <p:cNvPr id="118" name="圆角矩形 117"/>
          <p:cNvSpPr/>
          <p:nvPr/>
        </p:nvSpPr>
        <p:spPr>
          <a:xfrm>
            <a:off x="1088364" y="2240040"/>
            <a:ext cx="1955745" cy="202822"/>
          </a:xfrm>
          <a:prstGeom prst="roundRect">
            <a:avLst/>
          </a:prstGeom>
          <a:ln>
            <a:prstDash val="lgDash"/>
          </a:ln>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900" dirty="0"/>
              <a:t>数据分析（</a:t>
            </a:r>
            <a:r>
              <a:rPr lang="en-US" altLang="zh-CN" sz="900" dirty="0"/>
              <a:t>BI</a:t>
            </a:r>
            <a:r>
              <a:rPr lang="zh-CN" altLang="en-US" sz="900" dirty="0"/>
              <a:t>）</a:t>
            </a:r>
            <a:endParaRPr lang="zh-CN" altLang="en-US" sz="1400" dirty="0"/>
          </a:p>
        </p:txBody>
      </p:sp>
      <p:cxnSp>
        <p:nvCxnSpPr>
          <p:cNvPr id="121" name="肘形连接符 120"/>
          <p:cNvCxnSpPr/>
          <p:nvPr/>
        </p:nvCxnSpPr>
        <p:spPr>
          <a:xfrm flipV="1">
            <a:off x="3175643" y="4626778"/>
            <a:ext cx="2687511" cy="1334259"/>
          </a:xfrm>
          <a:prstGeom prst="bentConnector3">
            <a:avLst>
              <a:gd name="adj1" fmla="val 89597"/>
            </a:avLst>
          </a:prstGeom>
          <a:ln>
            <a:tailEnd type="triangle"/>
          </a:ln>
        </p:spPr>
        <p:style>
          <a:lnRef idx="1">
            <a:schemeClr val="accent1"/>
          </a:lnRef>
          <a:fillRef idx="0">
            <a:schemeClr val="accent1"/>
          </a:fillRef>
          <a:effectRef idx="0">
            <a:schemeClr val="accent1"/>
          </a:effectRef>
          <a:fontRef idx="minor">
            <a:schemeClr val="tx1"/>
          </a:fontRef>
        </p:style>
      </p:cxnSp>
      <p:sp>
        <p:nvSpPr>
          <p:cNvPr id="124" name="圆角矩形 123"/>
          <p:cNvSpPr/>
          <p:nvPr/>
        </p:nvSpPr>
        <p:spPr>
          <a:xfrm>
            <a:off x="1088364" y="5926768"/>
            <a:ext cx="1958069" cy="256268"/>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200" dirty="0"/>
              <a:t>数据共享服务</a:t>
            </a:r>
          </a:p>
        </p:txBody>
      </p:sp>
      <p:sp>
        <p:nvSpPr>
          <p:cNvPr id="126" name="右箭头 125"/>
          <p:cNvSpPr/>
          <p:nvPr/>
        </p:nvSpPr>
        <p:spPr>
          <a:xfrm>
            <a:off x="775403" y="3743271"/>
            <a:ext cx="160365" cy="1028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箭头连接符 128"/>
          <p:cNvCxnSpPr/>
          <p:nvPr/>
        </p:nvCxnSpPr>
        <p:spPr>
          <a:xfrm>
            <a:off x="3270599" y="6266053"/>
            <a:ext cx="9027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2" name="矩形 131"/>
          <p:cNvSpPr/>
          <p:nvPr/>
        </p:nvSpPr>
        <p:spPr>
          <a:xfrm>
            <a:off x="3086107" y="6046291"/>
            <a:ext cx="1326675" cy="215444"/>
          </a:xfrm>
          <a:prstGeom prst="rect">
            <a:avLst/>
          </a:prstGeom>
        </p:spPr>
        <p:txBody>
          <a:bodyPr wrap="square">
            <a:spAutoFit/>
          </a:bodyPr>
          <a:lstStyle/>
          <a:p>
            <a:pPr algn="ctr"/>
            <a:r>
              <a:rPr lang="en-US" altLang="zh-CN" sz="800" dirty="0"/>
              <a:t>data pipeline </a:t>
            </a:r>
            <a:r>
              <a:rPr lang="en-US" altLang="zh-CN" sz="800" dirty="0" err="1"/>
              <a:t>config</a:t>
            </a:r>
            <a:endParaRPr lang="zh-CN" altLang="en-US" sz="800" dirty="0"/>
          </a:p>
        </p:txBody>
      </p:sp>
      <p:cxnSp>
        <p:nvCxnSpPr>
          <p:cNvPr id="133" name="直接箭头连接符 132"/>
          <p:cNvCxnSpPr/>
          <p:nvPr/>
        </p:nvCxnSpPr>
        <p:spPr>
          <a:xfrm flipH="1">
            <a:off x="3270599" y="6523313"/>
            <a:ext cx="9027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4" name="矩形 133"/>
          <p:cNvSpPr/>
          <p:nvPr/>
        </p:nvSpPr>
        <p:spPr>
          <a:xfrm>
            <a:off x="3109214" y="6543150"/>
            <a:ext cx="1326675" cy="215444"/>
          </a:xfrm>
          <a:prstGeom prst="rect">
            <a:avLst/>
          </a:prstGeom>
        </p:spPr>
        <p:txBody>
          <a:bodyPr wrap="square">
            <a:spAutoFit/>
          </a:bodyPr>
          <a:lstStyle/>
          <a:p>
            <a:pPr algn="ctr"/>
            <a:r>
              <a:rPr lang="en-US" altLang="zh-CN" sz="800" dirty="0"/>
              <a:t>data update</a:t>
            </a:r>
            <a:endParaRPr lang="zh-CN" altLang="en-US" sz="800" dirty="0"/>
          </a:p>
        </p:txBody>
      </p:sp>
      <p:sp>
        <p:nvSpPr>
          <p:cNvPr id="135" name="矩形 134"/>
          <p:cNvSpPr/>
          <p:nvPr/>
        </p:nvSpPr>
        <p:spPr>
          <a:xfrm>
            <a:off x="3136619" y="3330547"/>
            <a:ext cx="673582" cy="215444"/>
          </a:xfrm>
          <a:prstGeom prst="rect">
            <a:avLst/>
          </a:prstGeom>
        </p:spPr>
        <p:txBody>
          <a:bodyPr wrap="none">
            <a:spAutoFit/>
          </a:bodyPr>
          <a:lstStyle/>
          <a:p>
            <a:pPr algn="ctr"/>
            <a:r>
              <a:rPr lang="en-US" altLang="zh-CN" sz="800" dirty="0"/>
              <a:t>data query</a:t>
            </a:r>
            <a:endParaRPr lang="zh-CN" altLang="en-US" sz="800" dirty="0"/>
          </a:p>
        </p:txBody>
      </p:sp>
      <p:sp>
        <p:nvSpPr>
          <p:cNvPr id="136" name="矩形 135"/>
          <p:cNvSpPr/>
          <p:nvPr/>
        </p:nvSpPr>
        <p:spPr>
          <a:xfrm>
            <a:off x="3146878" y="3725133"/>
            <a:ext cx="667170" cy="215444"/>
          </a:xfrm>
          <a:prstGeom prst="rect">
            <a:avLst/>
          </a:prstGeom>
        </p:spPr>
        <p:txBody>
          <a:bodyPr wrap="none">
            <a:spAutoFit/>
          </a:bodyPr>
          <a:lstStyle/>
          <a:p>
            <a:pPr algn="ctr"/>
            <a:r>
              <a:rPr lang="en-US" altLang="zh-CN" sz="800" dirty="0"/>
              <a:t>data result</a:t>
            </a:r>
            <a:endParaRPr lang="zh-CN" altLang="en-US" sz="800" dirty="0"/>
          </a:p>
        </p:txBody>
      </p:sp>
      <p:cxnSp>
        <p:nvCxnSpPr>
          <p:cNvPr id="137" name="直接箭头连接符 136"/>
          <p:cNvCxnSpPr/>
          <p:nvPr/>
        </p:nvCxnSpPr>
        <p:spPr>
          <a:xfrm>
            <a:off x="3201757" y="3714467"/>
            <a:ext cx="52021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8" name="矩形 137"/>
          <p:cNvSpPr/>
          <p:nvPr/>
        </p:nvSpPr>
        <p:spPr>
          <a:xfrm>
            <a:off x="554861" y="3864741"/>
            <a:ext cx="601447" cy="338554"/>
          </a:xfrm>
          <a:prstGeom prst="rect">
            <a:avLst/>
          </a:prstGeom>
        </p:spPr>
        <p:txBody>
          <a:bodyPr wrap="none">
            <a:spAutoFit/>
          </a:bodyPr>
          <a:lstStyle/>
          <a:p>
            <a:pPr algn="ctr"/>
            <a:r>
              <a:rPr lang="en-US" altLang="zh-CN" sz="800" dirty="0"/>
              <a:t>data </a:t>
            </a:r>
          </a:p>
          <a:p>
            <a:pPr algn="ctr"/>
            <a:r>
              <a:rPr lang="en-US" altLang="zh-CN" sz="800" dirty="0"/>
              <a:t>formalize</a:t>
            </a:r>
            <a:endParaRPr lang="zh-CN" altLang="en-US" sz="800" dirty="0"/>
          </a:p>
        </p:txBody>
      </p:sp>
      <p:sp>
        <p:nvSpPr>
          <p:cNvPr id="139" name="矩形 138"/>
          <p:cNvSpPr/>
          <p:nvPr/>
        </p:nvSpPr>
        <p:spPr>
          <a:xfrm>
            <a:off x="1520754" y="2613589"/>
            <a:ext cx="1107996" cy="276999"/>
          </a:xfrm>
          <a:prstGeom prst="rect">
            <a:avLst/>
          </a:prstGeom>
        </p:spPr>
        <p:txBody>
          <a:bodyPr wrap="none">
            <a:spAutoFit/>
          </a:bodyPr>
          <a:lstStyle/>
          <a:p>
            <a:pPr algn="ctr"/>
            <a:r>
              <a:rPr lang="zh-CN" altLang="en-US" sz="1200" dirty="0"/>
              <a:t>业务数据中台</a:t>
            </a:r>
          </a:p>
        </p:txBody>
      </p:sp>
      <p:sp>
        <p:nvSpPr>
          <p:cNvPr id="140" name="圆角矩形 139"/>
          <p:cNvSpPr/>
          <p:nvPr/>
        </p:nvSpPr>
        <p:spPr>
          <a:xfrm>
            <a:off x="1927110" y="5261225"/>
            <a:ext cx="483873" cy="30876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按场景</a:t>
            </a:r>
          </a:p>
        </p:txBody>
      </p:sp>
      <p:sp>
        <p:nvSpPr>
          <p:cNvPr id="141" name="圆角矩形 140"/>
          <p:cNvSpPr/>
          <p:nvPr/>
        </p:nvSpPr>
        <p:spPr>
          <a:xfrm>
            <a:off x="2456244" y="5261225"/>
            <a:ext cx="471404" cy="308763"/>
          </a:xfrm>
          <a:prstGeom prst="round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1000" dirty="0"/>
              <a:t>按主题</a:t>
            </a:r>
          </a:p>
        </p:txBody>
      </p:sp>
      <p:sp>
        <p:nvSpPr>
          <p:cNvPr id="142" name="圆角矩形 141"/>
          <p:cNvSpPr/>
          <p:nvPr/>
        </p:nvSpPr>
        <p:spPr>
          <a:xfrm>
            <a:off x="1788294" y="4518766"/>
            <a:ext cx="532893" cy="455512"/>
          </a:xfrm>
          <a:prstGeom prst="roundRect">
            <a:avLst/>
          </a:prstGeom>
          <a:ln>
            <a:prstDash val="lgDash"/>
          </a:ln>
        </p:spPr>
        <p:style>
          <a:lnRef idx="2">
            <a:schemeClr val="accent5"/>
          </a:lnRef>
          <a:fillRef idx="1">
            <a:schemeClr val="lt1"/>
          </a:fillRef>
          <a:effectRef idx="0">
            <a:schemeClr val="accent5"/>
          </a:effectRef>
          <a:fontRef idx="minor">
            <a:schemeClr val="dk1"/>
          </a:fontRef>
        </p:style>
        <p:txBody>
          <a:bodyPr rtlCol="0" anchor="ctr"/>
          <a:lstStyle/>
          <a:p>
            <a:pPr algn="ctr"/>
            <a:r>
              <a:rPr lang="zh-CN" altLang="en-US" sz="900" dirty="0"/>
              <a:t>构建工具</a:t>
            </a:r>
          </a:p>
        </p:txBody>
      </p:sp>
    </p:spTree>
    <p:extLst>
      <p:ext uri="{BB962C8B-B14F-4D97-AF65-F5344CB8AC3E}">
        <p14:creationId xmlns:p14="http://schemas.microsoft.com/office/powerpoint/2010/main" val="15641196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25726-A942-9443-86A3-862D255A72DA}"/>
              </a:ext>
            </a:extLst>
          </p:cNvPr>
          <p:cNvSpPr>
            <a:spLocks noGrp="1"/>
          </p:cNvSpPr>
          <p:nvPr>
            <p:ph type="title"/>
          </p:nvPr>
        </p:nvSpPr>
        <p:spPr/>
        <p:txBody>
          <a:bodyPr>
            <a:normAutofit fontScale="90000"/>
          </a:bodyPr>
          <a:lstStyle/>
          <a:p>
            <a:r>
              <a:rPr lang="zh-CN" altLang="en-US" dirty="0"/>
              <a:t>目录</a:t>
            </a:r>
            <a:endParaRPr lang="en-US" dirty="0"/>
          </a:p>
        </p:txBody>
      </p:sp>
      <p:sp>
        <p:nvSpPr>
          <p:cNvPr id="3" name="Slide Number Placeholder 2">
            <a:extLst>
              <a:ext uri="{FF2B5EF4-FFF2-40B4-BE49-F238E27FC236}">
                <a16:creationId xmlns:a16="http://schemas.microsoft.com/office/drawing/2014/main" id="{40D9C9B6-F306-534D-AE6F-D322D67EAE89}"/>
              </a:ext>
            </a:extLst>
          </p:cNvPr>
          <p:cNvSpPr>
            <a:spLocks noGrp="1"/>
          </p:cNvSpPr>
          <p:nvPr>
            <p:ph type="sldNum" sz="quarter" idx="4"/>
          </p:nvPr>
        </p:nvSpPr>
        <p:spPr/>
        <p:txBody>
          <a:bodyPr/>
          <a:lstStyle/>
          <a:p>
            <a:fld id="{6D22F896-40B5-4ADD-8801-0D06FADFA095}" type="slidenum">
              <a:rPr lang="en-US" smtClean="0"/>
              <a:pPr/>
              <a:t>18</a:t>
            </a:fld>
            <a:endParaRPr lang="en-US" dirty="0"/>
          </a:p>
        </p:txBody>
      </p:sp>
      <p:sp>
        <p:nvSpPr>
          <p:cNvPr id="6" name="Rectangle 5">
            <a:extLst>
              <a:ext uri="{FF2B5EF4-FFF2-40B4-BE49-F238E27FC236}">
                <a16:creationId xmlns:a16="http://schemas.microsoft.com/office/drawing/2014/main" id="{256B6420-A90B-0C40-A9F8-5CCB9738AFB8}"/>
              </a:ext>
            </a:extLst>
          </p:cNvPr>
          <p:cNvSpPr/>
          <p:nvPr/>
        </p:nvSpPr>
        <p:spPr>
          <a:xfrm>
            <a:off x="767408" y="1556792"/>
            <a:ext cx="9361040" cy="4615687"/>
          </a:xfrm>
          <a:prstGeom prst="rect">
            <a:avLst/>
          </a:prstGeom>
        </p:spPr>
        <p:txBody>
          <a:bodyPr wrap="square">
            <a:spAutoFit/>
          </a:bodyPr>
          <a:lstStyle/>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消费者个性化服务场景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1.1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外部视角的业绩表现</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1.2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技术上的关键点</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2</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(Customer</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Exclusive</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Service</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System)</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4Paradigm</a:t>
            </a: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驱动数字化转型的三步走策略</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的产品定义</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2.3</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技术架构更新</a:t>
            </a: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3.CESS</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3.1</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目标</a:t>
            </a: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3.2</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路径建议</a:t>
            </a:r>
          </a:p>
          <a:p>
            <a:pPr>
              <a:lnSpc>
                <a:spcPct val="150000"/>
              </a:lnSpc>
            </a:pP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p:txBody>
      </p:sp>
    </p:spTree>
    <p:extLst>
      <p:ext uri="{BB962C8B-B14F-4D97-AF65-F5344CB8AC3E}">
        <p14:creationId xmlns:p14="http://schemas.microsoft.com/office/powerpoint/2010/main" val="964132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zh-CN" altLang="en-US" sz="2800" dirty="0">
                <a:latin typeface="Microsoft YaHei" charset="-122"/>
                <a:ea typeface="Microsoft YaHei" charset="-122"/>
                <a:cs typeface="Microsoft YaHei" charset="-122"/>
                <a:sym typeface="Arial" panose="020B0604020202020204"/>
              </a:rPr>
              <a:t>目标</a:t>
            </a:r>
            <a:endParaRPr kumimoji="1" lang="en-US" altLang="zh-CN" sz="2800" dirty="0">
              <a:latin typeface="Microsoft YaHei" charset="-122"/>
              <a:ea typeface="Microsoft YaHei" charset="-122"/>
              <a:cs typeface="Microsoft YaHei" charset="-122"/>
              <a:sym typeface="Arial" panose="020B0604020202020204"/>
            </a:endParaRPr>
          </a:p>
        </p:txBody>
      </p:sp>
      <p:sp>
        <p:nvSpPr>
          <p:cNvPr id="77" name="Rectangle 5">
            <a:extLst>
              <a:ext uri="{FF2B5EF4-FFF2-40B4-BE49-F238E27FC236}">
                <a16:creationId xmlns:a16="http://schemas.microsoft.com/office/drawing/2014/main" id="{C2861804-6A83-4CA4-80D0-5559A782E634}"/>
              </a:ext>
            </a:extLst>
          </p:cNvPr>
          <p:cNvSpPr/>
          <p:nvPr/>
        </p:nvSpPr>
        <p:spPr>
          <a:xfrm>
            <a:off x="767408" y="1556792"/>
            <a:ext cx="9361040" cy="129170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形成对数据收集、</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应用构建的标准方法</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核心架构</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数据中台落地，成为标准方法的</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IT</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支撑</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形成</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CESS-COPS-CASCS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的数据基础</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p:txBody>
      </p:sp>
    </p:spTree>
    <p:extLst>
      <p:ext uri="{BB962C8B-B14F-4D97-AF65-F5344CB8AC3E}">
        <p14:creationId xmlns:p14="http://schemas.microsoft.com/office/powerpoint/2010/main" val="2667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25726-A942-9443-86A3-862D255A72DA}"/>
              </a:ext>
            </a:extLst>
          </p:cNvPr>
          <p:cNvSpPr>
            <a:spLocks noGrp="1"/>
          </p:cNvSpPr>
          <p:nvPr>
            <p:ph type="title"/>
          </p:nvPr>
        </p:nvSpPr>
        <p:spPr/>
        <p:txBody>
          <a:bodyPr>
            <a:normAutofit fontScale="90000"/>
          </a:bodyPr>
          <a:lstStyle/>
          <a:p>
            <a:r>
              <a:rPr lang="zh-CN" altLang="en-US" dirty="0"/>
              <a:t>目录</a:t>
            </a:r>
            <a:endParaRPr lang="en-US" dirty="0"/>
          </a:p>
        </p:txBody>
      </p:sp>
      <p:sp>
        <p:nvSpPr>
          <p:cNvPr id="3" name="Slide Number Placeholder 2">
            <a:extLst>
              <a:ext uri="{FF2B5EF4-FFF2-40B4-BE49-F238E27FC236}">
                <a16:creationId xmlns:a16="http://schemas.microsoft.com/office/drawing/2014/main" id="{40D9C9B6-F306-534D-AE6F-D322D67EAE89}"/>
              </a:ext>
            </a:extLst>
          </p:cNvPr>
          <p:cNvSpPr>
            <a:spLocks noGrp="1"/>
          </p:cNvSpPr>
          <p:nvPr>
            <p:ph type="sldNum" sz="quarter" idx="4"/>
          </p:nvPr>
        </p:nvSpPr>
        <p:spPr/>
        <p:txBody>
          <a:bodyPr/>
          <a:lstStyle/>
          <a:p>
            <a:fld id="{6D22F896-40B5-4ADD-8801-0D06FADFA095}" type="slidenum">
              <a:rPr lang="en-US" smtClean="0"/>
              <a:pPr/>
              <a:t>2</a:t>
            </a:fld>
            <a:endParaRPr lang="en-US" dirty="0"/>
          </a:p>
        </p:txBody>
      </p:sp>
      <p:sp>
        <p:nvSpPr>
          <p:cNvPr id="6" name="Rectangle 5">
            <a:extLst>
              <a:ext uri="{FF2B5EF4-FFF2-40B4-BE49-F238E27FC236}">
                <a16:creationId xmlns:a16="http://schemas.microsoft.com/office/drawing/2014/main" id="{256B6420-A90B-0C40-A9F8-5CCB9738AFB8}"/>
              </a:ext>
            </a:extLst>
          </p:cNvPr>
          <p:cNvSpPr/>
          <p:nvPr/>
        </p:nvSpPr>
        <p:spPr>
          <a:xfrm>
            <a:off x="767408" y="1556792"/>
            <a:ext cx="9361040" cy="4615687"/>
          </a:xfrm>
          <a:prstGeom prst="rect">
            <a:avLst/>
          </a:prstGeom>
        </p:spPr>
        <p:txBody>
          <a:bodyPr wrap="square">
            <a:spAutoFit/>
          </a:bodyPr>
          <a:lstStyle/>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消费者个性化服务场景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in </a:t>
            </a:r>
            <a:r>
              <a:rPr lang="en-US" altLang="zh-CN" b="1"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1.1</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外部视角的业绩表现</a:t>
            </a:r>
            <a:endPar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1.2</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技术上的关键点</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2.CESS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(Customer</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Exclusive</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Service</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System)</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4Paradigm</a:t>
            </a: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驱动数字化转型的三步走策略</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的产品定义</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2.3</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技术架构更新</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3.CESS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3.1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目标</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3.2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路径建议</a:t>
            </a:r>
          </a:p>
          <a:p>
            <a:pPr>
              <a:lnSpc>
                <a:spcPct val="150000"/>
              </a:lnSpc>
            </a:pP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p:txBody>
      </p:sp>
    </p:spTree>
    <p:extLst>
      <p:ext uri="{BB962C8B-B14F-4D97-AF65-F5344CB8AC3E}">
        <p14:creationId xmlns:p14="http://schemas.microsoft.com/office/powerpoint/2010/main" val="4287316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zh-CN" altLang="en-US" sz="2800" dirty="0">
                <a:latin typeface="Microsoft YaHei" charset="-122"/>
                <a:ea typeface="Microsoft YaHei" charset="-122"/>
                <a:cs typeface="Microsoft YaHei" charset="-122"/>
                <a:sym typeface="Arial" panose="020B0604020202020204"/>
              </a:rPr>
              <a:t>路径建议</a:t>
            </a:r>
            <a:endParaRPr kumimoji="1" lang="en-US" altLang="zh-CN" sz="2800" dirty="0">
              <a:latin typeface="Microsoft YaHei" charset="-122"/>
              <a:ea typeface="Microsoft YaHei" charset="-122"/>
              <a:cs typeface="Microsoft YaHei" charset="-122"/>
              <a:sym typeface="Arial" panose="020B0604020202020204"/>
            </a:endParaRPr>
          </a:p>
        </p:txBody>
      </p:sp>
      <p:sp>
        <p:nvSpPr>
          <p:cNvPr id="77" name="Rectangle 5">
            <a:extLst>
              <a:ext uri="{FF2B5EF4-FFF2-40B4-BE49-F238E27FC236}">
                <a16:creationId xmlns:a16="http://schemas.microsoft.com/office/drawing/2014/main" id="{C2861804-6A83-4CA4-80D0-5559A782E634}"/>
              </a:ext>
            </a:extLst>
          </p:cNvPr>
          <p:cNvSpPr/>
          <p:nvPr/>
        </p:nvSpPr>
        <p:spPr>
          <a:xfrm>
            <a:off x="767408" y="1556792"/>
            <a:ext cx="9361040" cy="3784690"/>
          </a:xfrm>
          <a:prstGeom prst="rect">
            <a:avLst/>
          </a:prstGeom>
        </p:spPr>
        <p:txBody>
          <a:bodyPr wrap="square">
            <a:spAutoFit/>
          </a:bodyPr>
          <a:lstStyle/>
          <a:p>
            <a:pPr marL="285750"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加大战略合作力度，联合实施</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 in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742950" lvl="1"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完成</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产品化</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742950" lvl="1"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开发</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 Manager for</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IT</a:t>
            </a:r>
          </a:p>
          <a:p>
            <a:pPr marL="742950" lvl="1"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两个子系统：</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HyperCycle</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&amp; 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数据中台</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合作业务领域从</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KPI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提升，扩展到数据获取与场景创新</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将</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 Core Architecture</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扩展到非</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业务领域</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742950" lvl="1" indent="-285750">
              <a:lnSpc>
                <a:spcPct val="150000"/>
              </a:lnSpc>
              <a:buFont typeface="Arial" panose="020B0604020202020204" pitchFamily="34" charset="0"/>
              <a:buChar char="•"/>
            </a:pP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285750" indent="-285750">
              <a:lnSpc>
                <a:spcPct val="150000"/>
              </a:lnSpc>
              <a:buFont typeface="Arial" panose="020B0604020202020204" pitchFamily="34" charset="0"/>
              <a:buChar char="•"/>
            </a:pP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p:txBody>
      </p:sp>
    </p:spTree>
    <p:extLst>
      <p:ext uri="{BB962C8B-B14F-4D97-AF65-F5344CB8AC3E}">
        <p14:creationId xmlns:p14="http://schemas.microsoft.com/office/powerpoint/2010/main" val="2645737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2"/>
          <p:cNvSpPr>
            <a:spLocks noGrp="1" noChangeArrowheads="1"/>
          </p:cNvSpPr>
          <p:nvPr>
            <p:ph type="sldNum" sz="quarter" idx="4294967295"/>
          </p:nvPr>
        </p:nvSpPr>
        <p:spPr bwMode="auto">
          <a:noFill/>
          <a:ln>
            <a:miter lim="800000"/>
            <a:headEnd/>
            <a:tailEnd/>
          </a:ln>
        </p:spPr>
        <p:txBody>
          <a:bodyPr/>
          <a:lstStyle/>
          <a:p>
            <a:r>
              <a:rPr lang="en-US" altLang="zh-CN" sz="100" dirty="0">
                <a:latin typeface="Arial" pitchFamily="34" charset="0"/>
                <a:ea typeface="宋体" pitchFamily="2" charset="-122"/>
                <a:sym typeface="Arial" pitchFamily="34" charset="0"/>
              </a:rPr>
              <a:t>1</a:t>
            </a:r>
            <a:endParaRPr lang="zh-CN" altLang="zh-CN" sz="100" dirty="0">
              <a:latin typeface="Arial" pitchFamily="34" charset="0"/>
              <a:ea typeface="宋体" pitchFamily="2" charset="-122"/>
              <a:sym typeface="Arial" pitchFamily="34" charset="0"/>
            </a:endParaRPr>
          </a:p>
        </p:txBody>
      </p:sp>
      <p:sp>
        <p:nvSpPr>
          <p:cNvPr id="43011" name="标题 3"/>
          <p:cNvSpPr>
            <a:spLocks noGrp="1" noChangeArrowheads="1"/>
          </p:cNvSpPr>
          <p:nvPr>
            <p:ph type="title"/>
          </p:nvPr>
        </p:nvSpPr>
        <p:spPr bwMode="auto">
          <a:xfrm>
            <a:off x="488640" y="63695"/>
            <a:ext cx="11214719" cy="720725"/>
          </a:xfrm>
        </p:spPr>
        <p:txBody>
          <a:bodyPr wrap="square" lIns="0" tIns="0" rIns="0" bIns="0" anchor="ctr" anchorCtr="0"/>
          <a:lstStyle/>
          <a:p>
            <a:pPr>
              <a:lnSpc>
                <a:spcPts val="3600"/>
              </a:lnSpc>
            </a:pPr>
            <a:r>
              <a:rPr kumimoji="1" lang="zh-CN" altLang="en-US" sz="2400" dirty="0">
                <a:latin typeface="Microsoft YaHei" charset="-122"/>
                <a:ea typeface="Microsoft YaHei" charset="-122"/>
                <a:cs typeface="Microsoft YaHei" charset="-122"/>
                <a:sym typeface="Arial" panose="020B0604020202020204"/>
              </a:rPr>
              <a:t>推荐平台</a:t>
            </a:r>
            <a:r>
              <a:rPr kumimoji="1" lang="en-US" altLang="zh-CN" sz="2400" dirty="0">
                <a:latin typeface="Microsoft YaHei" charset="-122"/>
                <a:ea typeface="Microsoft YaHei" charset="-122"/>
                <a:cs typeface="Microsoft YaHei" charset="-122"/>
                <a:sym typeface="Arial" panose="020B0604020202020204"/>
              </a:rPr>
              <a:t>/</a:t>
            </a:r>
            <a:r>
              <a:rPr kumimoji="1" lang="zh-CN" altLang="en-US" sz="2400" dirty="0">
                <a:latin typeface="Microsoft YaHei" charset="-122"/>
                <a:ea typeface="Microsoft YaHei" charset="-122"/>
                <a:cs typeface="Microsoft YaHei" charset="-122"/>
                <a:sym typeface="Arial" panose="020B0604020202020204"/>
              </a:rPr>
              <a:t>个性化服务 战略合作路线图</a:t>
            </a:r>
            <a:endParaRPr kumimoji="1" lang="en-US" altLang="zh-CN" sz="2400" dirty="0">
              <a:latin typeface="Microsoft YaHei" charset="-122"/>
              <a:ea typeface="Microsoft YaHei" charset="-122"/>
              <a:cs typeface="Microsoft YaHei" charset="-122"/>
              <a:sym typeface="Arial" panose="020B0604020202020204"/>
            </a:endParaRPr>
          </a:p>
        </p:txBody>
      </p:sp>
      <p:sp>
        <p:nvSpPr>
          <p:cNvPr id="17" name="灯片编号占位符 2">
            <a:extLst>
              <a:ext uri="{FF2B5EF4-FFF2-40B4-BE49-F238E27FC236}">
                <a16:creationId xmlns:a16="http://schemas.microsoft.com/office/drawing/2014/main" id="{E546775B-0BAC-2945-A704-B96466B78162}"/>
              </a:ext>
            </a:extLst>
          </p:cNvPr>
          <p:cNvSpPr txBox="1">
            <a:spLocks/>
          </p:cNvSpPr>
          <p:nvPr/>
        </p:nvSpPr>
        <p:spPr>
          <a:xfrm>
            <a:off x="11103927" y="5997589"/>
            <a:ext cx="438912" cy="155448"/>
          </a:xfrm>
          <a:prstGeom prst="rect">
            <a:avLst/>
          </a:prstGeo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6D22F896-40B5-4ADD-8801-0D06FADFA095}" type="slidenum">
              <a:rPr lang="en-US" smtClean="0">
                <a:latin typeface="Arial" panose="020B0604020202020204"/>
                <a:ea typeface="宋体" panose="02010600030101010101" pitchFamily="2" charset="-122"/>
                <a:sym typeface="Arial" panose="020B0604020202020204"/>
              </a:rPr>
              <a:pPr algn="r"/>
              <a:t>3</a:t>
            </a:fld>
            <a:endParaRPr lang="en-US" dirty="0">
              <a:latin typeface="Arial" panose="020B0604020202020204"/>
              <a:ea typeface="宋体" panose="02010600030101010101" pitchFamily="2" charset="-122"/>
              <a:sym typeface="Arial" panose="020B0604020202020204"/>
            </a:endParaRPr>
          </a:p>
        </p:txBody>
      </p:sp>
      <p:cxnSp>
        <p:nvCxnSpPr>
          <p:cNvPr id="3" name="Straight Connector 2"/>
          <p:cNvCxnSpPr/>
          <p:nvPr/>
        </p:nvCxnSpPr>
        <p:spPr>
          <a:xfrm>
            <a:off x="1919536" y="1464793"/>
            <a:ext cx="9433048" cy="0"/>
          </a:xfrm>
          <a:prstGeom prst="line">
            <a:avLst/>
          </a:prstGeom>
          <a:ln w="38100">
            <a:solidFill>
              <a:srgbClr val="49B0B0"/>
            </a:solidFill>
          </a:ln>
        </p:spPr>
        <p:style>
          <a:lnRef idx="1">
            <a:schemeClr val="accent1"/>
          </a:lnRef>
          <a:fillRef idx="0">
            <a:schemeClr val="accent1"/>
          </a:fillRef>
          <a:effectRef idx="0">
            <a:schemeClr val="accent1"/>
          </a:effectRef>
          <a:fontRef idx="minor">
            <a:schemeClr val="tx1"/>
          </a:fontRef>
        </p:style>
      </p:cxnSp>
      <p:sp>
        <p:nvSpPr>
          <p:cNvPr id="4" name="Oval 3"/>
          <p:cNvSpPr/>
          <p:nvPr/>
        </p:nvSpPr>
        <p:spPr>
          <a:xfrm>
            <a:off x="2927648"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8640" y="980728"/>
            <a:ext cx="1286880" cy="968130"/>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2656" y="2454133"/>
            <a:ext cx="1070856" cy="882868"/>
          </a:xfrm>
          <a:prstGeom prst="rect">
            <a:avLst/>
          </a:prstGeom>
        </p:spPr>
      </p:pic>
      <p:cxnSp>
        <p:nvCxnSpPr>
          <p:cNvPr id="14" name="Straight Connector 13"/>
          <p:cNvCxnSpPr/>
          <p:nvPr/>
        </p:nvCxnSpPr>
        <p:spPr>
          <a:xfrm>
            <a:off x="1919536" y="2868198"/>
            <a:ext cx="9433048" cy="0"/>
          </a:xfrm>
          <a:prstGeom prst="line">
            <a:avLst/>
          </a:prstGeom>
          <a:ln w="38100">
            <a:solidFill>
              <a:srgbClr val="49B0B0"/>
            </a:solidFill>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a:off x="3035648" y="2760198"/>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1919536" y="4163603"/>
            <a:ext cx="9433048" cy="0"/>
          </a:xfrm>
          <a:prstGeom prst="line">
            <a:avLst/>
          </a:prstGeom>
          <a:ln w="38100">
            <a:solidFill>
              <a:srgbClr val="49B0B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32596" y="5225986"/>
            <a:ext cx="3225435" cy="400110"/>
          </a:xfrm>
          <a:prstGeom prst="rect">
            <a:avLst/>
          </a:prstGeom>
          <a:noFill/>
        </p:spPr>
        <p:txBody>
          <a:bodyPr wrap="square" rtlCol="0">
            <a:spAutoFit/>
          </a:bodyPr>
          <a:lstStyle/>
          <a:p>
            <a:r>
              <a:rPr lang="zh-CN" altLang="en-US" sz="2000" b="1" dirty="0">
                <a:solidFill>
                  <a:srgbClr val="49B0B0"/>
                </a:solidFill>
              </a:rPr>
              <a:t>  先知平台</a:t>
            </a:r>
            <a:endParaRPr lang="en-US" sz="2000" b="1" dirty="0">
              <a:solidFill>
                <a:srgbClr val="49B0B0"/>
              </a:solidFill>
            </a:endParaRPr>
          </a:p>
        </p:txBody>
      </p:sp>
      <p:sp>
        <p:nvSpPr>
          <p:cNvPr id="11" name="TextBox 10"/>
          <p:cNvSpPr txBox="1"/>
          <p:nvPr/>
        </p:nvSpPr>
        <p:spPr>
          <a:xfrm>
            <a:off x="2531616" y="1608809"/>
            <a:ext cx="1116112" cy="523220"/>
          </a:xfrm>
          <a:prstGeom prst="rect">
            <a:avLst/>
          </a:prstGeom>
          <a:noFill/>
        </p:spPr>
        <p:txBody>
          <a:bodyPr wrap="square" rtlCol="0">
            <a:spAutoFit/>
          </a:bodyPr>
          <a:lstStyle/>
          <a:p>
            <a:r>
              <a:rPr lang="en-US" altLang="zh-CN" sz="1400" b="1" dirty="0" err="1">
                <a:solidFill>
                  <a:schemeClr val="bg1">
                    <a:lumMod val="50000"/>
                  </a:schemeClr>
                </a:solidFill>
              </a:rPr>
              <a:t>TradeUp</a:t>
            </a:r>
            <a:r>
              <a:rPr lang="zh-CN" altLang="en-US" sz="1400" b="1" dirty="0">
                <a:solidFill>
                  <a:schemeClr val="bg1">
                    <a:lumMod val="50000"/>
                  </a:schemeClr>
                </a:solidFill>
              </a:rPr>
              <a:t>基线模型投产</a:t>
            </a:r>
            <a:endParaRPr lang="en-US" sz="1400" b="1" dirty="0">
              <a:solidFill>
                <a:schemeClr val="bg1">
                  <a:lumMod val="50000"/>
                </a:schemeClr>
              </a:solidFill>
            </a:endParaRPr>
          </a:p>
        </p:txBody>
      </p:sp>
      <p:sp>
        <p:nvSpPr>
          <p:cNvPr id="21" name="TextBox 20"/>
          <p:cNvSpPr txBox="1"/>
          <p:nvPr/>
        </p:nvSpPr>
        <p:spPr>
          <a:xfrm>
            <a:off x="2351584" y="1013000"/>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7</a:t>
            </a:r>
            <a:r>
              <a:rPr lang="zh-CN" altLang="en-US" sz="1400" b="1" dirty="0">
                <a:solidFill>
                  <a:srgbClr val="49B0B0"/>
                </a:solidFill>
              </a:rPr>
              <a:t>月</a:t>
            </a:r>
            <a:r>
              <a:rPr lang="en-US" altLang="zh-CN" sz="1400" b="1" dirty="0">
                <a:solidFill>
                  <a:srgbClr val="49B0B0"/>
                </a:solidFill>
              </a:rPr>
              <a:t>12</a:t>
            </a:r>
            <a:r>
              <a:rPr lang="zh-CN" altLang="en-US" sz="1400" b="1" dirty="0">
                <a:solidFill>
                  <a:srgbClr val="49B0B0"/>
                </a:solidFill>
              </a:rPr>
              <a:t>日</a:t>
            </a:r>
            <a:endParaRPr lang="en-US" sz="1400" b="1" dirty="0">
              <a:solidFill>
                <a:srgbClr val="49B0B0"/>
              </a:solidFill>
            </a:endParaRPr>
          </a:p>
        </p:txBody>
      </p:sp>
      <p:sp>
        <p:nvSpPr>
          <p:cNvPr id="22" name="Oval 21"/>
          <p:cNvSpPr/>
          <p:nvPr/>
        </p:nvSpPr>
        <p:spPr>
          <a:xfrm>
            <a:off x="7176120"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6780088" y="1608809"/>
            <a:ext cx="1116112" cy="523220"/>
          </a:xfrm>
          <a:prstGeom prst="rect">
            <a:avLst/>
          </a:prstGeom>
          <a:noFill/>
        </p:spPr>
        <p:txBody>
          <a:bodyPr wrap="square" rtlCol="0">
            <a:spAutoFit/>
          </a:bodyPr>
          <a:lstStyle/>
          <a:p>
            <a:r>
              <a:rPr lang="en-US" altLang="zh-CN" sz="1400" b="1" dirty="0">
                <a:solidFill>
                  <a:schemeClr val="bg1">
                    <a:lumMod val="50000"/>
                  </a:schemeClr>
                </a:solidFill>
              </a:rPr>
              <a:t>Menu</a:t>
            </a:r>
            <a:r>
              <a:rPr lang="zh-CN" altLang="en-US" sz="1400" b="1" dirty="0">
                <a:solidFill>
                  <a:schemeClr val="bg1">
                    <a:lumMod val="50000"/>
                  </a:schemeClr>
                </a:solidFill>
              </a:rPr>
              <a:t>基线模型投产</a:t>
            </a:r>
            <a:endParaRPr lang="en-US" sz="1400" b="1" dirty="0">
              <a:solidFill>
                <a:schemeClr val="bg1">
                  <a:lumMod val="50000"/>
                </a:schemeClr>
              </a:solidFill>
            </a:endParaRPr>
          </a:p>
        </p:txBody>
      </p:sp>
      <p:sp>
        <p:nvSpPr>
          <p:cNvPr id="24" name="TextBox 23"/>
          <p:cNvSpPr txBox="1"/>
          <p:nvPr/>
        </p:nvSpPr>
        <p:spPr>
          <a:xfrm>
            <a:off x="6600056" y="1013000"/>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9</a:t>
            </a:r>
            <a:r>
              <a:rPr lang="zh-CN" altLang="en-US" sz="1400" b="1" dirty="0">
                <a:solidFill>
                  <a:srgbClr val="49B0B0"/>
                </a:solidFill>
              </a:rPr>
              <a:t>月</a:t>
            </a:r>
            <a:r>
              <a:rPr lang="en-US" altLang="zh-CN" sz="1400" b="1" dirty="0">
                <a:solidFill>
                  <a:srgbClr val="49B0B0"/>
                </a:solidFill>
              </a:rPr>
              <a:t>23</a:t>
            </a:r>
            <a:r>
              <a:rPr lang="zh-CN" altLang="en-US" sz="1400" b="1" dirty="0">
                <a:solidFill>
                  <a:srgbClr val="49B0B0"/>
                </a:solidFill>
              </a:rPr>
              <a:t>日</a:t>
            </a:r>
            <a:endParaRPr lang="en-US" sz="1400" b="1" dirty="0">
              <a:solidFill>
                <a:srgbClr val="49B0B0"/>
              </a:solidFill>
            </a:endParaRPr>
          </a:p>
        </p:txBody>
      </p:sp>
      <p:sp>
        <p:nvSpPr>
          <p:cNvPr id="25" name="TextBox 24"/>
          <p:cNvSpPr txBox="1"/>
          <p:nvPr/>
        </p:nvSpPr>
        <p:spPr>
          <a:xfrm>
            <a:off x="2603624" y="3001250"/>
            <a:ext cx="1197148" cy="523220"/>
          </a:xfrm>
          <a:prstGeom prst="rect">
            <a:avLst/>
          </a:prstGeom>
          <a:noFill/>
        </p:spPr>
        <p:txBody>
          <a:bodyPr wrap="square" rtlCol="0">
            <a:spAutoFit/>
          </a:bodyPr>
          <a:lstStyle/>
          <a:p>
            <a:r>
              <a:rPr lang="en-US" altLang="zh-CN" sz="1400" b="1">
                <a:solidFill>
                  <a:schemeClr val="bg1">
                    <a:lumMod val="50000"/>
                  </a:schemeClr>
                </a:solidFill>
              </a:rPr>
              <a:t>LifeCycle</a:t>
            </a:r>
            <a:r>
              <a:rPr lang="zh-CN" altLang="en-US" sz="1400" b="1" dirty="0">
                <a:solidFill>
                  <a:schemeClr val="bg1">
                    <a:lumMod val="50000"/>
                  </a:schemeClr>
                </a:solidFill>
              </a:rPr>
              <a:t>基线模型投产</a:t>
            </a:r>
            <a:endParaRPr lang="en-US" sz="1400" b="1" dirty="0">
              <a:solidFill>
                <a:schemeClr val="bg1">
                  <a:lumMod val="50000"/>
                </a:schemeClr>
              </a:solidFill>
            </a:endParaRPr>
          </a:p>
        </p:txBody>
      </p:sp>
      <p:sp>
        <p:nvSpPr>
          <p:cNvPr id="26" name="TextBox 25"/>
          <p:cNvSpPr txBox="1"/>
          <p:nvPr/>
        </p:nvSpPr>
        <p:spPr>
          <a:xfrm>
            <a:off x="2423592" y="2405441"/>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7</a:t>
            </a:r>
            <a:r>
              <a:rPr lang="zh-CN" altLang="en-US" sz="1400" b="1" dirty="0">
                <a:solidFill>
                  <a:srgbClr val="49B0B0"/>
                </a:solidFill>
              </a:rPr>
              <a:t>月</a:t>
            </a:r>
            <a:r>
              <a:rPr lang="en-US" altLang="zh-CN" sz="1400" b="1" dirty="0">
                <a:solidFill>
                  <a:srgbClr val="49B0B0"/>
                </a:solidFill>
              </a:rPr>
              <a:t>15</a:t>
            </a:r>
            <a:r>
              <a:rPr lang="zh-CN" altLang="en-US" sz="1400" b="1" dirty="0">
                <a:solidFill>
                  <a:srgbClr val="49B0B0"/>
                </a:solidFill>
              </a:rPr>
              <a:t>日</a:t>
            </a:r>
            <a:endParaRPr lang="en-US" sz="1400" b="1" dirty="0">
              <a:solidFill>
                <a:srgbClr val="49B0B0"/>
              </a:solidFill>
            </a:endParaRPr>
          </a:p>
        </p:txBody>
      </p:sp>
      <p:sp>
        <p:nvSpPr>
          <p:cNvPr id="27" name="Oval 26"/>
          <p:cNvSpPr/>
          <p:nvPr/>
        </p:nvSpPr>
        <p:spPr>
          <a:xfrm>
            <a:off x="5006852" y="2749234"/>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4610820" y="3001250"/>
            <a:ext cx="1116112" cy="523220"/>
          </a:xfrm>
          <a:prstGeom prst="rect">
            <a:avLst/>
          </a:prstGeom>
          <a:noFill/>
        </p:spPr>
        <p:txBody>
          <a:bodyPr wrap="square" rtlCol="0">
            <a:spAutoFit/>
          </a:bodyPr>
          <a:lstStyle/>
          <a:p>
            <a:r>
              <a:rPr lang="zh-CN" altLang="en-US" sz="1400" b="1" dirty="0">
                <a:solidFill>
                  <a:schemeClr val="bg1">
                    <a:lumMod val="50000"/>
                  </a:schemeClr>
                </a:solidFill>
              </a:rPr>
              <a:t>首页弹屏基线模型投产</a:t>
            </a:r>
            <a:endParaRPr lang="en-US" sz="1400" b="1" dirty="0">
              <a:solidFill>
                <a:schemeClr val="bg1">
                  <a:lumMod val="50000"/>
                </a:schemeClr>
              </a:solidFill>
            </a:endParaRPr>
          </a:p>
        </p:txBody>
      </p:sp>
      <p:sp>
        <p:nvSpPr>
          <p:cNvPr id="29" name="TextBox 28"/>
          <p:cNvSpPr txBox="1"/>
          <p:nvPr/>
        </p:nvSpPr>
        <p:spPr>
          <a:xfrm>
            <a:off x="4430788" y="2405441"/>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8</a:t>
            </a:r>
            <a:r>
              <a:rPr lang="zh-CN" altLang="en-US" sz="1400" b="1" dirty="0">
                <a:solidFill>
                  <a:srgbClr val="49B0B0"/>
                </a:solidFill>
              </a:rPr>
              <a:t>月</a:t>
            </a:r>
            <a:r>
              <a:rPr lang="en-US" altLang="zh-CN" sz="1400" b="1" dirty="0">
                <a:solidFill>
                  <a:srgbClr val="49B0B0"/>
                </a:solidFill>
              </a:rPr>
              <a:t>23</a:t>
            </a:r>
            <a:r>
              <a:rPr lang="zh-CN" altLang="en-US" sz="1400" b="1" dirty="0">
                <a:solidFill>
                  <a:srgbClr val="49B0B0"/>
                </a:solidFill>
              </a:rPr>
              <a:t>日</a:t>
            </a:r>
            <a:endParaRPr lang="en-US" sz="1400" b="1" dirty="0">
              <a:solidFill>
                <a:srgbClr val="49B0B0"/>
              </a:solidFill>
            </a:endParaRPr>
          </a:p>
        </p:txBody>
      </p:sp>
      <p:sp>
        <p:nvSpPr>
          <p:cNvPr id="30" name="Oval 29"/>
          <p:cNvSpPr/>
          <p:nvPr/>
        </p:nvSpPr>
        <p:spPr>
          <a:xfrm>
            <a:off x="7194080" y="2739362"/>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6798048" y="2991378"/>
            <a:ext cx="1116112" cy="523220"/>
          </a:xfrm>
          <a:prstGeom prst="rect">
            <a:avLst/>
          </a:prstGeom>
          <a:noFill/>
        </p:spPr>
        <p:txBody>
          <a:bodyPr wrap="square" rtlCol="0">
            <a:spAutoFit/>
          </a:bodyPr>
          <a:lstStyle/>
          <a:p>
            <a:r>
              <a:rPr lang="zh-CN" altLang="en-US" sz="1400" b="1" dirty="0">
                <a:solidFill>
                  <a:schemeClr val="bg1">
                    <a:lumMod val="50000"/>
                  </a:schemeClr>
                </a:solidFill>
              </a:rPr>
              <a:t>签到页基线模型投产</a:t>
            </a:r>
            <a:endParaRPr lang="en-US" sz="1400" b="1" dirty="0">
              <a:solidFill>
                <a:schemeClr val="bg1">
                  <a:lumMod val="50000"/>
                </a:schemeClr>
              </a:solidFill>
            </a:endParaRPr>
          </a:p>
        </p:txBody>
      </p:sp>
      <p:sp>
        <p:nvSpPr>
          <p:cNvPr id="32" name="TextBox 31"/>
          <p:cNvSpPr txBox="1"/>
          <p:nvPr/>
        </p:nvSpPr>
        <p:spPr>
          <a:xfrm>
            <a:off x="6618016" y="2395569"/>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9</a:t>
            </a:r>
            <a:r>
              <a:rPr lang="zh-CN" altLang="en-US" sz="1400" b="1" dirty="0">
                <a:solidFill>
                  <a:srgbClr val="49B0B0"/>
                </a:solidFill>
              </a:rPr>
              <a:t>月</a:t>
            </a:r>
            <a:r>
              <a:rPr lang="en-US" altLang="zh-CN" sz="1400" b="1" dirty="0">
                <a:solidFill>
                  <a:srgbClr val="49B0B0"/>
                </a:solidFill>
              </a:rPr>
              <a:t>23</a:t>
            </a:r>
            <a:r>
              <a:rPr lang="zh-CN" altLang="en-US" sz="1400" b="1" dirty="0">
                <a:solidFill>
                  <a:srgbClr val="49B0B0"/>
                </a:solidFill>
              </a:rPr>
              <a:t>日</a:t>
            </a:r>
            <a:endParaRPr lang="en-US" sz="1400" b="1" dirty="0">
              <a:solidFill>
                <a:srgbClr val="49B0B0"/>
              </a:solidFill>
            </a:endParaRPr>
          </a:p>
        </p:txBody>
      </p:sp>
      <p:sp>
        <p:nvSpPr>
          <p:cNvPr id="33" name="Oval 32"/>
          <p:cNvSpPr/>
          <p:nvPr/>
        </p:nvSpPr>
        <p:spPr>
          <a:xfrm>
            <a:off x="2927648" y="405560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2450580" y="4307619"/>
            <a:ext cx="1269156" cy="523220"/>
          </a:xfrm>
          <a:prstGeom prst="rect">
            <a:avLst/>
          </a:prstGeom>
          <a:noFill/>
        </p:spPr>
        <p:txBody>
          <a:bodyPr wrap="square" rtlCol="0">
            <a:spAutoFit/>
          </a:bodyPr>
          <a:lstStyle/>
          <a:p>
            <a:r>
              <a:rPr lang="zh-CN" altLang="en-US" sz="1400" b="1" dirty="0">
                <a:solidFill>
                  <a:schemeClr val="bg1">
                    <a:lumMod val="50000"/>
                  </a:schemeClr>
                </a:solidFill>
              </a:rPr>
              <a:t>共建</a:t>
            </a:r>
            <a:r>
              <a:rPr lang="zh-CN" altLang="en-US" sz="1400" b="1">
                <a:solidFill>
                  <a:schemeClr val="bg1">
                    <a:lumMod val="50000"/>
                  </a:schemeClr>
                </a:solidFill>
              </a:rPr>
              <a:t>推荐平台一阶段投产</a:t>
            </a:r>
            <a:endParaRPr lang="en-US" sz="1400" b="1" dirty="0">
              <a:solidFill>
                <a:schemeClr val="bg1">
                  <a:lumMod val="50000"/>
                </a:schemeClr>
              </a:solidFill>
            </a:endParaRPr>
          </a:p>
        </p:txBody>
      </p:sp>
      <p:sp>
        <p:nvSpPr>
          <p:cNvPr id="35" name="TextBox 34"/>
          <p:cNvSpPr txBox="1"/>
          <p:nvPr/>
        </p:nvSpPr>
        <p:spPr>
          <a:xfrm>
            <a:off x="2351584" y="3711810"/>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7</a:t>
            </a:r>
            <a:r>
              <a:rPr lang="zh-CN" altLang="en-US" sz="1400" b="1" dirty="0">
                <a:solidFill>
                  <a:srgbClr val="49B0B0"/>
                </a:solidFill>
              </a:rPr>
              <a:t>月</a:t>
            </a:r>
            <a:r>
              <a:rPr lang="en-US" altLang="zh-CN" sz="1400" b="1" dirty="0">
                <a:solidFill>
                  <a:srgbClr val="49B0B0"/>
                </a:solidFill>
              </a:rPr>
              <a:t>12</a:t>
            </a:r>
            <a:r>
              <a:rPr lang="zh-CN" altLang="en-US" sz="1400" b="1" dirty="0">
                <a:solidFill>
                  <a:srgbClr val="49B0B0"/>
                </a:solidFill>
              </a:rPr>
              <a:t>日</a:t>
            </a:r>
            <a:endParaRPr lang="en-US" sz="1400" b="1" dirty="0">
              <a:solidFill>
                <a:srgbClr val="49B0B0"/>
              </a:solidFill>
            </a:endParaRPr>
          </a:p>
        </p:txBody>
      </p:sp>
      <p:sp>
        <p:nvSpPr>
          <p:cNvPr id="36" name="Oval 35"/>
          <p:cNvSpPr/>
          <p:nvPr/>
        </p:nvSpPr>
        <p:spPr>
          <a:xfrm>
            <a:off x="5731446" y="405560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5254378" y="4307619"/>
            <a:ext cx="1269156" cy="523220"/>
          </a:xfrm>
          <a:prstGeom prst="rect">
            <a:avLst/>
          </a:prstGeom>
          <a:noFill/>
        </p:spPr>
        <p:txBody>
          <a:bodyPr wrap="square" rtlCol="0">
            <a:spAutoFit/>
          </a:bodyPr>
          <a:lstStyle/>
          <a:p>
            <a:r>
              <a:rPr lang="zh-CN" altLang="en-US" sz="1400" b="1" dirty="0">
                <a:solidFill>
                  <a:schemeClr val="bg1">
                    <a:lumMod val="50000"/>
                  </a:schemeClr>
                </a:solidFill>
              </a:rPr>
              <a:t>共建推荐平台二阶段投产</a:t>
            </a:r>
            <a:endParaRPr lang="en-US" sz="1400" b="1" dirty="0">
              <a:solidFill>
                <a:schemeClr val="bg1">
                  <a:lumMod val="50000"/>
                </a:schemeClr>
              </a:solidFill>
            </a:endParaRPr>
          </a:p>
        </p:txBody>
      </p:sp>
      <p:sp>
        <p:nvSpPr>
          <p:cNvPr id="38" name="TextBox 37"/>
          <p:cNvSpPr txBox="1"/>
          <p:nvPr/>
        </p:nvSpPr>
        <p:spPr>
          <a:xfrm>
            <a:off x="5155382" y="3711810"/>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9</a:t>
            </a:r>
            <a:r>
              <a:rPr lang="zh-CN" altLang="en-US" sz="1400" b="1" dirty="0">
                <a:solidFill>
                  <a:srgbClr val="49B0B0"/>
                </a:solidFill>
              </a:rPr>
              <a:t>月</a:t>
            </a:r>
            <a:r>
              <a:rPr lang="en-US" altLang="zh-CN" sz="1400" b="1" dirty="0">
                <a:solidFill>
                  <a:srgbClr val="49B0B0"/>
                </a:solidFill>
              </a:rPr>
              <a:t>1</a:t>
            </a:r>
            <a:r>
              <a:rPr lang="zh-CN" altLang="en-US" sz="1400" b="1" dirty="0">
                <a:solidFill>
                  <a:srgbClr val="49B0B0"/>
                </a:solidFill>
              </a:rPr>
              <a:t>日</a:t>
            </a:r>
            <a:endParaRPr lang="en-US" sz="1400" b="1" dirty="0">
              <a:solidFill>
                <a:srgbClr val="49B0B0"/>
              </a:solidFill>
            </a:endParaRPr>
          </a:p>
        </p:txBody>
      </p:sp>
      <p:sp>
        <p:nvSpPr>
          <p:cNvPr id="39" name="Oval 38"/>
          <p:cNvSpPr/>
          <p:nvPr/>
        </p:nvSpPr>
        <p:spPr>
          <a:xfrm>
            <a:off x="10259109" y="405490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9782041" y="4306921"/>
            <a:ext cx="1269156" cy="523220"/>
          </a:xfrm>
          <a:prstGeom prst="rect">
            <a:avLst/>
          </a:prstGeom>
          <a:noFill/>
        </p:spPr>
        <p:txBody>
          <a:bodyPr wrap="square" rtlCol="0">
            <a:spAutoFit/>
          </a:bodyPr>
          <a:lstStyle/>
          <a:p>
            <a:r>
              <a:rPr lang="zh-CN" altLang="en-US" sz="1400" b="1" dirty="0">
                <a:solidFill>
                  <a:schemeClr val="bg1">
                    <a:lumMod val="50000"/>
                  </a:schemeClr>
                </a:solidFill>
              </a:rPr>
              <a:t>共建推荐平台三阶段投产</a:t>
            </a:r>
            <a:endParaRPr lang="en-US" sz="1400" b="1" dirty="0">
              <a:solidFill>
                <a:schemeClr val="bg1">
                  <a:lumMod val="50000"/>
                </a:schemeClr>
              </a:solidFill>
            </a:endParaRPr>
          </a:p>
        </p:txBody>
      </p:sp>
      <p:sp>
        <p:nvSpPr>
          <p:cNvPr id="41" name="TextBox 40"/>
          <p:cNvSpPr txBox="1"/>
          <p:nvPr/>
        </p:nvSpPr>
        <p:spPr>
          <a:xfrm>
            <a:off x="9683044" y="3711112"/>
            <a:ext cx="1669539"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12</a:t>
            </a:r>
            <a:r>
              <a:rPr lang="zh-CN" altLang="en-US" sz="1400" b="1" dirty="0">
                <a:solidFill>
                  <a:srgbClr val="49B0B0"/>
                </a:solidFill>
              </a:rPr>
              <a:t>月</a:t>
            </a:r>
            <a:r>
              <a:rPr lang="en-US" altLang="zh-CN" sz="1400" b="1" dirty="0">
                <a:solidFill>
                  <a:srgbClr val="49B0B0"/>
                </a:solidFill>
              </a:rPr>
              <a:t>30</a:t>
            </a:r>
            <a:r>
              <a:rPr lang="zh-CN" altLang="en-US" sz="1400" b="1" dirty="0">
                <a:solidFill>
                  <a:srgbClr val="49B0B0"/>
                </a:solidFill>
              </a:rPr>
              <a:t>日</a:t>
            </a:r>
            <a:endParaRPr lang="en-US" sz="1400" b="1" dirty="0">
              <a:solidFill>
                <a:srgbClr val="49B0B0"/>
              </a:solidFill>
            </a:endParaRPr>
          </a:p>
        </p:txBody>
      </p:sp>
      <p:sp>
        <p:nvSpPr>
          <p:cNvPr id="43" name="Oval 42"/>
          <p:cNvSpPr/>
          <p:nvPr/>
        </p:nvSpPr>
        <p:spPr>
          <a:xfrm>
            <a:off x="9705356"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9957372"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10209388"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10443420"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10677452"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10929468" y="135679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p:cNvSpPr txBox="1"/>
          <p:nvPr/>
        </p:nvSpPr>
        <p:spPr>
          <a:xfrm>
            <a:off x="9759380" y="1012999"/>
            <a:ext cx="1449188" cy="307777"/>
          </a:xfrm>
          <a:prstGeom prst="rect">
            <a:avLst/>
          </a:prstGeom>
          <a:noFill/>
        </p:spPr>
        <p:txBody>
          <a:bodyPr wrap="square" rtlCol="0">
            <a:spAutoFit/>
          </a:bodyPr>
          <a:lstStyle/>
          <a:p>
            <a:r>
              <a:rPr lang="zh-CN" altLang="en-US" sz="1400" b="1">
                <a:solidFill>
                  <a:srgbClr val="49B0B0"/>
                </a:solidFill>
              </a:rPr>
              <a:t>模型迭代更新</a:t>
            </a:r>
            <a:endParaRPr lang="en-US" sz="1400" b="1" dirty="0">
              <a:solidFill>
                <a:srgbClr val="49B0B0"/>
              </a:solidFill>
            </a:endParaRPr>
          </a:p>
        </p:txBody>
      </p:sp>
      <p:sp>
        <p:nvSpPr>
          <p:cNvPr id="52" name="Oval 51"/>
          <p:cNvSpPr/>
          <p:nvPr/>
        </p:nvSpPr>
        <p:spPr>
          <a:xfrm>
            <a:off x="9012430"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9264446"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9516462"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9750494"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9984526"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10236542" y="27492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066454" y="2405441"/>
            <a:ext cx="1449188" cy="307777"/>
          </a:xfrm>
          <a:prstGeom prst="rect">
            <a:avLst/>
          </a:prstGeom>
          <a:noFill/>
        </p:spPr>
        <p:txBody>
          <a:bodyPr wrap="square" rtlCol="0">
            <a:spAutoFit/>
          </a:bodyPr>
          <a:lstStyle/>
          <a:p>
            <a:r>
              <a:rPr lang="zh-CN" altLang="en-US" sz="1400" b="1">
                <a:solidFill>
                  <a:srgbClr val="49B0B0"/>
                </a:solidFill>
              </a:rPr>
              <a:t>模型迭代更新</a:t>
            </a:r>
            <a:endParaRPr lang="en-US" sz="1400" b="1" dirty="0">
              <a:solidFill>
                <a:srgbClr val="49B0B0"/>
              </a:solidFill>
            </a:endParaRPr>
          </a:p>
        </p:txBody>
      </p:sp>
      <p:sp>
        <p:nvSpPr>
          <p:cNvPr id="49" name="Oval 48"/>
          <p:cNvSpPr/>
          <p:nvPr/>
        </p:nvSpPr>
        <p:spPr>
          <a:xfrm>
            <a:off x="5123866" y="13518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4655840" y="1603851"/>
            <a:ext cx="1269156" cy="523220"/>
          </a:xfrm>
          <a:prstGeom prst="rect">
            <a:avLst/>
          </a:prstGeom>
          <a:noFill/>
        </p:spPr>
        <p:txBody>
          <a:bodyPr wrap="square" rtlCol="0">
            <a:spAutoFit/>
          </a:bodyPr>
          <a:lstStyle/>
          <a:p>
            <a:r>
              <a:rPr lang="zh-CN" altLang="en-US" sz="1400" b="1" dirty="0">
                <a:solidFill>
                  <a:schemeClr val="bg1">
                    <a:lumMod val="50000"/>
                  </a:schemeClr>
                </a:solidFill>
              </a:rPr>
              <a:t>外送</a:t>
            </a:r>
            <a:r>
              <a:rPr lang="en-US" altLang="zh-CN" sz="1400" b="1" dirty="0" err="1">
                <a:solidFill>
                  <a:schemeClr val="bg1">
                    <a:lumMod val="50000"/>
                  </a:schemeClr>
                </a:solidFill>
              </a:rPr>
              <a:t>TradeUp</a:t>
            </a:r>
            <a:r>
              <a:rPr lang="zh-CN" altLang="en-US" sz="1400" b="1" dirty="0">
                <a:solidFill>
                  <a:schemeClr val="bg1">
                    <a:lumMod val="50000"/>
                  </a:schemeClr>
                </a:solidFill>
              </a:rPr>
              <a:t>基线模型投产</a:t>
            </a:r>
            <a:endParaRPr lang="en-US" sz="1400" b="1" dirty="0">
              <a:solidFill>
                <a:schemeClr val="bg1">
                  <a:lumMod val="50000"/>
                </a:schemeClr>
              </a:solidFill>
            </a:endParaRPr>
          </a:p>
        </p:txBody>
      </p:sp>
      <p:sp>
        <p:nvSpPr>
          <p:cNvPr id="59" name="TextBox 58"/>
          <p:cNvSpPr txBox="1"/>
          <p:nvPr/>
        </p:nvSpPr>
        <p:spPr>
          <a:xfrm>
            <a:off x="4547802" y="1008042"/>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8</a:t>
            </a:r>
            <a:r>
              <a:rPr lang="zh-CN" altLang="en-US" sz="1400" b="1" dirty="0">
                <a:solidFill>
                  <a:srgbClr val="49B0B0"/>
                </a:solidFill>
              </a:rPr>
              <a:t>月</a:t>
            </a:r>
            <a:r>
              <a:rPr lang="en-US" altLang="zh-CN" sz="1400" b="1" dirty="0">
                <a:solidFill>
                  <a:srgbClr val="49B0B0"/>
                </a:solidFill>
              </a:rPr>
              <a:t>30</a:t>
            </a:r>
            <a:r>
              <a:rPr lang="zh-CN" altLang="en-US" sz="1400" b="1" dirty="0">
                <a:solidFill>
                  <a:srgbClr val="49B0B0"/>
                </a:solidFill>
              </a:rPr>
              <a:t>日</a:t>
            </a:r>
            <a:endParaRPr lang="en-US" sz="1400" b="1" dirty="0">
              <a:solidFill>
                <a:srgbClr val="49B0B0"/>
              </a:solidFill>
            </a:endParaRPr>
          </a:p>
        </p:txBody>
      </p:sp>
      <p:sp>
        <p:nvSpPr>
          <p:cNvPr id="60" name="Oval 59"/>
          <p:cNvSpPr/>
          <p:nvPr/>
        </p:nvSpPr>
        <p:spPr>
          <a:xfrm>
            <a:off x="8571267" y="1351835"/>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p:cNvSpPr txBox="1"/>
          <p:nvPr/>
        </p:nvSpPr>
        <p:spPr>
          <a:xfrm>
            <a:off x="8175235" y="1603851"/>
            <a:ext cx="1269156" cy="523220"/>
          </a:xfrm>
          <a:prstGeom prst="rect">
            <a:avLst/>
          </a:prstGeom>
          <a:noFill/>
        </p:spPr>
        <p:txBody>
          <a:bodyPr wrap="square" rtlCol="0">
            <a:spAutoFit/>
          </a:bodyPr>
          <a:lstStyle/>
          <a:p>
            <a:r>
              <a:rPr lang="zh-CN" altLang="en-US" sz="1400" b="1">
                <a:solidFill>
                  <a:schemeClr val="bg1">
                    <a:lumMod val="50000"/>
                  </a:schemeClr>
                </a:solidFill>
              </a:rPr>
              <a:t>外送</a:t>
            </a:r>
            <a:r>
              <a:rPr lang="en-US" altLang="zh-CN" sz="1400" b="1" dirty="0">
                <a:solidFill>
                  <a:schemeClr val="bg1">
                    <a:lumMod val="50000"/>
                  </a:schemeClr>
                </a:solidFill>
              </a:rPr>
              <a:t>Menu</a:t>
            </a:r>
            <a:r>
              <a:rPr lang="zh-CN" altLang="en-US" sz="1400" b="1" dirty="0">
                <a:solidFill>
                  <a:schemeClr val="bg1">
                    <a:lumMod val="50000"/>
                  </a:schemeClr>
                </a:solidFill>
              </a:rPr>
              <a:t>基线模型投产</a:t>
            </a:r>
            <a:endParaRPr lang="en-US" sz="1400" b="1" dirty="0">
              <a:solidFill>
                <a:schemeClr val="bg1">
                  <a:lumMod val="50000"/>
                </a:schemeClr>
              </a:solidFill>
            </a:endParaRPr>
          </a:p>
        </p:txBody>
      </p:sp>
      <p:sp>
        <p:nvSpPr>
          <p:cNvPr id="62" name="TextBox 61"/>
          <p:cNvSpPr txBox="1"/>
          <p:nvPr/>
        </p:nvSpPr>
        <p:spPr>
          <a:xfrm>
            <a:off x="7995203" y="1008042"/>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9</a:t>
            </a:r>
            <a:r>
              <a:rPr lang="zh-CN" altLang="en-US" sz="1400" b="1" dirty="0">
                <a:solidFill>
                  <a:srgbClr val="49B0B0"/>
                </a:solidFill>
              </a:rPr>
              <a:t>月</a:t>
            </a:r>
            <a:r>
              <a:rPr lang="en-US" altLang="zh-CN" sz="1400" b="1" dirty="0">
                <a:solidFill>
                  <a:srgbClr val="49B0B0"/>
                </a:solidFill>
              </a:rPr>
              <a:t>30</a:t>
            </a:r>
            <a:r>
              <a:rPr lang="zh-CN" altLang="en-US" sz="1400" b="1" dirty="0">
                <a:solidFill>
                  <a:srgbClr val="49B0B0"/>
                </a:solidFill>
              </a:rPr>
              <a:t>日</a:t>
            </a:r>
            <a:endParaRPr lang="en-US" sz="1400" b="1" dirty="0">
              <a:solidFill>
                <a:srgbClr val="49B0B0"/>
              </a:solidFill>
            </a:endParaRPr>
          </a:p>
        </p:txBody>
      </p:sp>
      <p:sp>
        <p:nvSpPr>
          <p:cNvPr id="63" name="TextBox 9"/>
          <p:cNvSpPr txBox="1"/>
          <p:nvPr/>
        </p:nvSpPr>
        <p:spPr>
          <a:xfrm>
            <a:off x="572753" y="3962850"/>
            <a:ext cx="1611242" cy="400110"/>
          </a:xfrm>
          <a:prstGeom prst="rect">
            <a:avLst/>
          </a:prstGeom>
          <a:noFill/>
        </p:spPr>
        <p:txBody>
          <a:bodyPr wrap="square" rtlCol="0">
            <a:spAutoFit/>
          </a:bodyPr>
          <a:lstStyle/>
          <a:p>
            <a:r>
              <a:rPr lang="zh-CN" altLang="en-US" sz="2000" b="1" dirty="0">
                <a:solidFill>
                  <a:srgbClr val="49B0B0"/>
                </a:solidFill>
              </a:rPr>
              <a:t>推荐平台</a:t>
            </a:r>
            <a:endParaRPr lang="en-US" sz="2000" b="1" dirty="0">
              <a:solidFill>
                <a:srgbClr val="49B0B0"/>
              </a:solidFill>
            </a:endParaRPr>
          </a:p>
        </p:txBody>
      </p:sp>
      <p:cxnSp>
        <p:nvCxnSpPr>
          <p:cNvPr id="64" name="Straight Connector 18"/>
          <p:cNvCxnSpPr/>
          <p:nvPr/>
        </p:nvCxnSpPr>
        <p:spPr>
          <a:xfrm>
            <a:off x="1901492" y="5426061"/>
            <a:ext cx="9433048" cy="0"/>
          </a:xfrm>
          <a:prstGeom prst="line">
            <a:avLst/>
          </a:prstGeom>
          <a:ln w="38100">
            <a:solidFill>
              <a:srgbClr val="49B0B0"/>
            </a:solidFill>
          </a:ln>
        </p:spPr>
        <p:style>
          <a:lnRef idx="1">
            <a:schemeClr val="accent1"/>
          </a:lnRef>
          <a:fillRef idx="0">
            <a:schemeClr val="accent1"/>
          </a:fillRef>
          <a:effectRef idx="0">
            <a:schemeClr val="accent1"/>
          </a:effectRef>
          <a:fontRef idx="minor">
            <a:schemeClr val="tx1"/>
          </a:fontRef>
        </p:style>
      </p:cxnSp>
      <p:sp>
        <p:nvSpPr>
          <p:cNvPr id="65" name="Oval 32"/>
          <p:cNvSpPr/>
          <p:nvPr/>
        </p:nvSpPr>
        <p:spPr>
          <a:xfrm>
            <a:off x="2909604" y="5318061"/>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TextBox 34"/>
          <p:cNvSpPr txBox="1"/>
          <p:nvPr/>
        </p:nvSpPr>
        <p:spPr>
          <a:xfrm>
            <a:off x="2333540" y="4974268"/>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2</a:t>
            </a:r>
            <a:r>
              <a:rPr lang="zh-CN" altLang="en-US" sz="1400" b="1" dirty="0">
                <a:solidFill>
                  <a:srgbClr val="49B0B0"/>
                </a:solidFill>
              </a:rPr>
              <a:t>月</a:t>
            </a:r>
            <a:r>
              <a:rPr lang="en-US" altLang="zh-CN" sz="1400" b="1" dirty="0">
                <a:solidFill>
                  <a:srgbClr val="49B0B0"/>
                </a:solidFill>
              </a:rPr>
              <a:t>12</a:t>
            </a:r>
            <a:r>
              <a:rPr lang="zh-CN" altLang="en-US" sz="1400" b="1" dirty="0">
                <a:solidFill>
                  <a:srgbClr val="49B0B0"/>
                </a:solidFill>
              </a:rPr>
              <a:t>日</a:t>
            </a:r>
            <a:endParaRPr lang="en-US" sz="1400" b="1" dirty="0">
              <a:solidFill>
                <a:srgbClr val="49B0B0"/>
              </a:solidFill>
            </a:endParaRPr>
          </a:p>
        </p:txBody>
      </p:sp>
      <p:sp>
        <p:nvSpPr>
          <p:cNvPr id="68" name="Oval 35"/>
          <p:cNvSpPr/>
          <p:nvPr/>
        </p:nvSpPr>
        <p:spPr>
          <a:xfrm>
            <a:off x="5713402" y="5318061"/>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36"/>
          <p:cNvSpPr txBox="1"/>
          <p:nvPr/>
        </p:nvSpPr>
        <p:spPr>
          <a:xfrm>
            <a:off x="2333540" y="5665238"/>
            <a:ext cx="1269156" cy="307777"/>
          </a:xfrm>
          <a:prstGeom prst="rect">
            <a:avLst/>
          </a:prstGeom>
          <a:noFill/>
        </p:spPr>
        <p:txBody>
          <a:bodyPr wrap="square" rtlCol="0">
            <a:spAutoFit/>
          </a:bodyPr>
          <a:lstStyle/>
          <a:p>
            <a:r>
              <a:rPr lang="zh-CN" altLang="en-US" sz="1400" b="1">
                <a:solidFill>
                  <a:schemeClr val="bg1">
                    <a:lumMod val="50000"/>
                  </a:schemeClr>
                </a:solidFill>
              </a:rPr>
              <a:t>   入场</a:t>
            </a:r>
            <a:r>
              <a:rPr lang="zh-CN" altLang="en-US" sz="1400" b="1" dirty="0">
                <a:solidFill>
                  <a:schemeClr val="bg1">
                    <a:lumMod val="50000"/>
                  </a:schemeClr>
                </a:solidFill>
              </a:rPr>
              <a:t>实施</a:t>
            </a:r>
            <a:endParaRPr lang="en-US" sz="1400" b="1" dirty="0">
              <a:solidFill>
                <a:schemeClr val="bg1">
                  <a:lumMod val="50000"/>
                </a:schemeClr>
              </a:solidFill>
            </a:endParaRPr>
          </a:p>
        </p:txBody>
      </p:sp>
      <p:sp>
        <p:nvSpPr>
          <p:cNvPr id="70" name="TextBox 37"/>
          <p:cNvSpPr txBox="1"/>
          <p:nvPr/>
        </p:nvSpPr>
        <p:spPr>
          <a:xfrm>
            <a:off x="5137338" y="4974268"/>
            <a:ext cx="1449188"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6</a:t>
            </a:r>
            <a:r>
              <a:rPr lang="zh-CN" altLang="en-US" sz="1400" b="1" dirty="0">
                <a:solidFill>
                  <a:srgbClr val="49B0B0"/>
                </a:solidFill>
              </a:rPr>
              <a:t>月</a:t>
            </a:r>
            <a:r>
              <a:rPr lang="en-US" altLang="zh-CN" sz="1400" b="1" dirty="0">
                <a:solidFill>
                  <a:srgbClr val="49B0B0"/>
                </a:solidFill>
              </a:rPr>
              <a:t>24</a:t>
            </a:r>
            <a:r>
              <a:rPr lang="zh-CN" altLang="en-US" sz="1400" b="1" dirty="0">
                <a:solidFill>
                  <a:srgbClr val="49B0B0"/>
                </a:solidFill>
              </a:rPr>
              <a:t>日</a:t>
            </a:r>
            <a:endParaRPr lang="en-US" sz="1400" b="1" dirty="0">
              <a:solidFill>
                <a:srgbClr val="49B0B0"/>
              </a:solidFill>
            </a:endParaRPr>
          </a:p>
        </p:txBody>
      </p:sp>
      <p:sp>
        <p:nvSpPr>
          <p:cNvPr id="71" name="Oval 38"/>
          <p:cNvSpPr/>
          <p:nvPr/>
        </p:nvSpPr>
        <p:spPr>
          <a:xfrm>
            <a:off x="10241065" y="5317363"/>
            <a:ext cx="216000" cy="216000"/>
          </a:xfrm>
          <a:prstGeom prst="ellipse">
            <a:avLst/>
          </a:prstGeom>
          <a:solidFill>
            <a:schemeClr val="bg1"/>
          </a:solidFill>
          <a:ln w="38100">
            <a:solidFill>
              <a:srgbClr val="49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TextBox 39"/>
          <p:cNvSpPr txBox="1"/>
          <p:nvPr/>
        </p:nvSpPr>
        <p:spPr>
          <a:xfrm>
            <a:off x="9678486" y="5665238"/>
            <a:ext cx="1602090" cy="307777"/>
          </a:xfrm>
          <a:prstGeom prst="rect">
            <a:avLst/>
          </a:prstGeom>
          <a:noFill/>
        </p:spPr>
        <p:txBody>
          <a:bodyPr wrap="square" rtlCol="0">
            <a:spAutoFit/>
          </a:bodyPr>
          <a:lstStyle/>
          <a:p>
            <a:r>
              <a:rPr lang="zh-CN" altLang="en-US" sz="1400" b="1" dirty="0">
                <a:solidFill>
                  <a:srgbClr val="C00000"/>
                </a:solidFill>
              </a:rPr>
              <a:t>目标：平台扩容</a:t>
            </a:r>
            <a:endParaRPr lang="en-US" sz="1400" b="1" dirty="0">
              <a:solidFill>
                <a:srgbClr val="C00000"/>
              </a:solidFill>
            </a:endParaRPr>
          </a:p>
        </p:txBody>
      </p:sp>
      <p:sp>
        <p:nvSpPr>
          <p:cNvPr id="73" name="TextBox 40"/>
          <p:cNvSpPr txBox="1"/>
          <p:nvPr/>
        </p:nvSpPr>
        <p:spPr>
          <a:xfrm>
            <a:off x="9922047" y="4973569"/>
            <a:ext cx="1669539" cy="307777"/>
          </a:xfrm>
          <a:prstGeom prst="rect">
            <a:avLst/>
          </a:prstGeom>
          <a:noFill/>
        </p:spPr>
        <p:txBody>
          <a:bodyPr wrap="square" rtlCol="0">
            <a:spAutoFit/>
          </a:bodyPr>
          <a:lstStyle/>
          <a:p>
            <a:r>
              <a:rPr lang="en-US" altLang="zh-CN" sz="1400" b="1" dirty="0">
                <a:solidFill>
                  <a:srgbClr val="49B0B0"/>
                </a:solidFill>
              </a:rPr>
              <a:t>2019</a:t>
            </a:r>
            <a:r>
              <a:rPr lang="zh-CN" altLang="en-US" sz="1400" b="1" dirty="0">
                <a:solidFill>
                  <a:srgbClr val="49B0B0"/>
                </a:solidFill>
              </a:rPr>
              <a:t>年</a:t>
            </a:r>
            <a:r>
              <a:rPr lang="en-US" altLang="zh-CN" sz="1400" b="1" dirty="0">
                <a:solidFill>
                  <a:srgbClr val="49B0B0"/>
                </a:solidFill>
              </a:rPr>
              <a:t>Q4</a:t>
            </a:r>
            <a:endParaRPr lang="en-US" sz="1400" b="1" dirty="0">
              <a:solidFill>
                <a:srgbClr val="49B0B0"/>
              </a:solidFill>
            </a:endParaRPr>
          </a:p>
        </p:txBody>
      </p:sp>
      <p:sp>
        <p:nvSpPr>
          <p:cNvPr id="74" name="TextBox 36"/>
          <p:cNvSpPr txBox="1"/>
          <p:nvPr/>
        </p:nvSpPr>
        <p:spPr>
          <a:xfrm>
            <a:off x="5015880" y="5665238"/>
            <a:ext cx="1449188" cy="307777"/>
          </a:xfrm>
          <a:prstGeom prst="rect">
            <a:avLst/>
          </a:prstGeom>
          <a:noFill/>
        </p:spPr>
        <p:txBody>
          <a:bodyPr wrap="square" rtlCol="0">
            <a:spAutoFit/>
          </a:bodyPr>
          <a:lstStyle/>
          <a:p>
            <a:r>
              <a:rPr lang="zh-CN" altLang="en-US" sz="1400" b="1" dirty="0">
                <a:solidFill>
                  <a:srgbClr val="C00000"/>
                </a:solidFill>
              </a:rPr>
              <a:t>   平台验收完成</a:t>
            </a:r>
            <a:endParaRPr lang="en-US" sz="1400" b="1" dirty="0">
              <a:solidFill>
                <a:srgbClr val="C00000"/>
              </a:solidFill>
            </a:endParaRPr>
          </a:p>
        </p:txBody>
      </p:sp>
    </p:spTree>
    <p:extLst>
      <p:ext uri="{BB962C8B-B14F-4D97-AF65-F5344CB8AC3E}">
        <p14:creationId xmlns:p14="http://schemas.microsoft.com/office/powerpoint/2010/main" val="1399607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zh-CN" altLang="en-US" sz="2800" dirty="0">
                <a:latin typeface="Microsoft YaHei" charset="-122"/>
                <a:ea typeface="Microsoft YaHei" charset="-122"/>
                <a:cs typeface="Microsoft YaHei" charset="-122"/>
                <a:sym typeface="Arial" panose="020B0604020202020204"/>
              </a:rPr>
              <a:t>最近两周的最新进展</a:t>
            </a:r>
            <a:endParaRPr kumimoji="1" lang="en-US" altLang="zh-CN" sz="2800" dirty="0">
              <a:latin typeface="Microsoft YaHei" charset="-122"/>
              <a:ea typeface="Microsoft YaHei" charset="-122"/>
              <a:cs typeface="Microsoft YaHei" charset="-122"/>
              <a:sym typeface="Arial" panose="020B0604020202020204"/>
            </a:endParaRPr>
          </a:p>
        </p:txBody>
      </p:sp>
      <p:sp>
        <p:nvSpPr>
          <p:cNvPr id="77" name="Rectangle 5">
            <a:extLst>
              <a:ext uri="{FF2B5EF4-FFF2-40B4-BE49-F238E27FC236}">
                <a16:creationId xmlns:a16="http://schemas.microsoft.com/office/drawing/2014/main" id="{C2861804-6A83-4CA4-80D0-5559A782E634}"/>
              </a:ext>
            </a:extLst>
          </p:cNvPr>
          <p:cNvSpPr/>
          <p:nvPr/>
        </p:nvSpPr>
        <p:spPr>
          <a:xfrm>
            <a:off x="767408" y="1556792"/>
            <a:ext cx="9361040" cy="3784690"/>
          </a:xfrm>
          <a:prstGeom prst="rect">
            <a:avLst/>
          </a:prstGeom>
        </p:spPr>
        <p:txBody>
          <a:bodyPr wrap="square">
            <a:spAutoFit/>
          </a:bodyPr>
          <a:lstStyle/>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推行正确的</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应用构建方法</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b="1" dirty="0">
                <a:solidFill>
                  <a:srgbClr val="FF0000"/>
                </a:solidFill>
                <a:latin typeface="Microsoft YaHei Light" panose="020B0502040204020203" pitchFamily="34" charset="-122"/>
                <a:ea typeface="Microsoft YaHei Light" panose="020B0502040204020203" pitchFamily="34" charset="-122"/>
                <a:cs typeface="Arial" pitchFamily="34" charset="0"/>
              </a:rPr>
              <a:t>第一优先级</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：工程正确性</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第二优先级：数据时效性</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第三优先级：特征有效性</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特征：</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纯静态特征：</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15</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个</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简易组合特征（时空与产品）：</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11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个</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marL="342900" indent="-342900">
              <a:lnSpc>
                <a:spcPct val="150000"/>
              </a:lnSpc>
              <a:buAutoNum type="arabicPeriod"/>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统计特征：</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4</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个（工程技巧强保证一致性）</a:t>
            </a:r>
          </a:p>
        </p:txBody>
      </p:sp>
    </p:spTree>
    <p:extLst>
      <p:ext uri="{BB962C8B-B14F-4D97-AF65-F5344CB8AC3E}">
        <p14:creationId xmlns:p14="http://schemas.microsoft.com/office/powerpoint/2010/main" val="669313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8" name="标题 3"/>
          <p:cNvSpPr>
            <a:spLocks noGrp="1" noChangeArrowheads="1"/>
          </p:cNvSpPr>
          <p:nvPr>
            <p:ph type="title"/>
          </p:nvPr>
        </p:nvSpPr>
        <p:spPr bwMode="auto">
          <a:xfrm>
            <a:off x="407368" y="376238"/>
            <a:ext cx="11784632" cy="647700"/>
          </a:xfrm>
          <a:noFill/>
          <a:ln>
            <a:miter lim="800000"/>
            <a:headEnd/>
            <a:tailEnd/>
          </a:ln>
        </p:spPr>
        <p:txBody>
          <a:bodyPr vert="horz" wrap="square" lIns="0" tIns="0" rIns="0" bIns="0" numCol="1" anchor="ctr" anchorCtr="0" compatLnSpc="1">
            <a:prstTxWarp prst="textNoShape">
              <a:avLst/>
            </a:prstTxWarp>
          </a:bodyPr>
          <a:lstStyle/>
          <a:p>
            <a:pPr>
              <a:lnSpc>
                <a:spcPts val="3600"/>
              </a:lnSpc>
            </a:pPr>
            <a:r>
              <a:rPr kumimoji="1" lang="zh-CN" altLang="en-US" sz="2800" dirty="0">
                <a:latin typeface="Microsoft YaHei" charset="-122"/>
                <a:ea typeface="Microsoft YaHei" charset="-122"/>
                <a:cs typeface="Microsoft YaHei" charset="-122"/>
                <a:sym typeface="Arial" panose="020B0604020202020204"/>
              </a:rPr>
              <a:t>最近两周的最新进展</a:t>
            </a:r>
            <a:endParaRPr kumimoji="1" lang="en-US" altLang="zh-CN" sz="2800" dirty="0">
              <a:latin typeface="Microsoft YaHei" charset="-122"/>
              <a:ea typeface="Microsoft YaHei" charset="-122"/>
              <a:cs typeface="Microsoft YaHei" charset="-122"/>
              <a:sym typeface="Arial" panose="020B0604020202020204"/>
            </a:endParaRPr>
          </a:p>
        </p:txBody>
      </p:sp>
      <p:sp>
        <p:nvSpPr>
          <p:cNvPr id="77" name="Rectangle 5">
            <a:extLst>
              <a:ext uri="{FF2B5EF4-FFF2-40B4-BE49-F238E27FC236}">
                <a16:creationId xmlns:a16="http://schemas.microsoft.com/office/drawing/2014/main" id="{C2861804-6A83-4CA4-80D0-5559A782E634}"/>
              </a:ext>
            </a:extLst>
          </p:cNvPr>
          <p:cNvSpPr/>
          <p:nvPr/>
        </p:nvSpPr>
        <p:spPr>
          <a:xfrm>
            <a:off x="767408" y="1556792"/>
            <a:ext cx="9361040" cy="2122697"/>
          </a:xfrm>
          <a:prstGeom prst="rect">
            <a:avLst/>
          </a:prstGeom>
        </p:spPr>
        <p:txBody>
          <a:bodyPr wrap="square">
            <a:spAutoFit/>
          </a:bodyPr>
          <a:lstStyle/>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外部视角业绩表现：</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delivery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tradeUp</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incTA</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超过基线</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5</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毛以上</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技术上的关键点：</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放弃复杂特征，有限时间内优先工程架构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vs </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保留复杂特征，通过辛苦劳动维持一致性</a:t>
            </a:r>
          </a:p>
        </p:txBody>
      </p:sp>
    </p:spTree>
    <p:extLst>
      <p:ext uri="{BB962C8B-B14F-4D97-AF65-F5344CB8AC3E}">
        <p14:creationId xmlns:p14="http://schemas.microsoft.com/office/powerpoint/2010/main" val="858534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25726-A942-9443-86A3-862D255A72DA}"/>
              </a:ext>
            </a:extLst>
          </p:cNvPr>
          <p:cNvSpPr>
            <a:spLocks noGrp="1"/>
          </p:cNvSpPr>
          <p:nvPr>
            <p:ph type="title"/>
          </p:nvPr>
        </p:nvSpPr>
        <p:spPr/>
        <p:txBody>
          <a:bodyPr>
            <a:normAutofit fontScale="90000"/>
          </a:bodyPr>
          <a:lstStyle/>
          <a:p>
            <a:r>
              <a:rPr lang="zh-CN" altLang="en-US" dirty="0"/>
              <a:t>目录</a:t>
            </a:r>
            <a:endParaRPr lang="en-US" dirty="0"/>
          </a:p>
        </p:txBody>
      </p:sp>
      <p:sp>
        <p:nvSpPr>
          <p:cNvPr id="3" name="Slide Number Placeholder 2">
            <a:extLst>
              <a:ext uri="{FF2B5EF4-FFF2-40B4-BE49-F238E27FC236}">
                <a16:creationId xmlns:a16="http://schemas.microsoft.com/office/drawing/2014/main" id="{40D9C9B6-F306-534D-AE6F-D322D67EAE89}"/>
              </a:ext>
            </a:extLst>
          </p:cNvPr>
          <p:cNvSpPr>
            <a:spLocks noGrp="1"/>
          </p:cNvSpPr>
          <p:nvPr>
            <p:ph type="sldNum" sz="quarter" idx="4"/>
          </p:nvPr>
        </p:nvSpPr>
        <p:spPr/>
        <p:txBody>
          <a:bodyPr/>
          <a:lstStyle/>
          <a:p>
            <a:fld id="{6D22F896-40B5-4ADD-8801-0D06FADFA095}" type="slidenum">
              <a:rPr lang="en-US" smtClean="0"/>
              <a:pPr/>
              <a:t>6</a:t>
            </a:fld>
            <a:endParaRPr lang="en-US" dirty="0"/>
          </a:p>
        </p:txBody>
      </p:sp>
      <p:sp>
        <p:nvSpPr>
          <p:cNvPr id="6" name="Rectangle 5">
            <a:extLst>
              <a:ext uri="{FF2B5EF4-FFF2-40B4-BE49-F238E27FC236}">
                <a16:creationId xmlns:a16="http://schemas.microsoft.com/office/drawing/2014/main" id="{256B6420-A90B-0C40-A9F8-5CCB9738AFB8}"/>
              </a:ext>
            </a:extLst>
          </p:cNvPr>
          <p:cNvSpPr/>
          <p:nvPr/>
        </p:nvSpPr>
        <p:spPr>
          <a:xfrm>
            <a:off x="767408" y="1556792"/>
            <a:ext cx="9361040" cy="4615687"/>
          </a:xfrm>
          <a:prstGeom prst="rect">
            <a:avLst/>
          </a:prstGeom>
        </p:spPr>
        <p:txBody>
          <a:bodyPr wrap="square">
            <a:spAutoFit/>
          </a:bodyPr>
          <a:lstStyle/>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消费者个性化服务场景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1.1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外部视角的业绩表现</a:t>
            </a:r>
            <a:endPar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1.2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技术上的关键点</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2</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(Customer</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Exclusive</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Service</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System)</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4Paradigm</a:t>
            </a:r>
            <a:endPar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2.1</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AI</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驱动数字化转型的三步走策略</a:t>
            </a: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2.2</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CESS</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的产品定义</a:t>
            </a:r>
            <a:endPar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b="1" dirty="0">
                <a:solidFill>
                  <a:srgbClr val="505050"/>
                </a:solidFill>
                <a:latin typeface="Microsoft YaHei Light" panose="020B0502040204020203" pitchFamily="34" charset="-122"/>
                <a:ea typeface="Microsoft YaHei Light" panose="020B0502040204020203" pitchFamily="34" charset="-122"/>
                <a:cs typeface="Arial" pitchFamily="34" charset="0"/>
              </a:rPr>
              <a:t>	2.3</a:t>
            </a:r>
            <a:r>
              <a:rPr lang="zh-CN" altLang="en-US" b="1" dirty="0">
                <a:solidFill>
                  <a:srgbClr val="505050"/>
                </a:solidFill>
                <a:latin typeface="Microsoft YaHei Light" panose="020B0502040204020203" pitchFamily="34" charset="-122"/>
                <a:ea typeface="Microsoft YaHei Light" panose="020B0502040204020203" pitchFamily="34" charset="-122"/>
                <a:cs typeface="Arial" pitchFamily="34" charset="0"/>
              </a:rPr>
              <a:t> 技术架构更新</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3.CESS</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in</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a:t>
            </a:r>
            <a:r>
              <a:rPr lang="en-US" altLang="zh-CN" dirty="0" err="1">
                <a:solidFill>
                  <a:srgbClr val="505050"/>
                </a:solidFill>
                <a:latin typeface="Microsoft YaHei Light" panose="020B0502040204020203" pitchFamily="34" charset="-122"/>
                <a:ea typeface="Microsoft YaHei Light" panose="020B0502040204020203" pitchFamily="34" charset="-122"/>
                <a:cs typeface="Arial" pitchFamily="34" charset="0"/>
              </a:rPr>
              <a:t>Yumchina</a:t>
            </a: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3.1</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目标</a:t>
            </a:r>
          </a:p>
          <a:p>
            <a:pPr>
              <a:lnSpc>
                <a:spcPct val="150000"/>
              </a:lnSpc>
            </a:pPr>
            <a:r>
              <a:rPr lang="en-US" altLang="zh-CN" dirty="0">
                <a:solidFill>
                  <a:srgbClr val="505050"/>
                </a:solidFill>
                <a:latin typeface="Microsoft YaHei Light" panose="020B0502040204020203" pitchFamily="34" charset="-122"/>
                <a:ea typeface="Microsoft YaHei Light" panose="020B0502040204020203" pitchFamily="34" charset="-122"/>
                <a:cs typeface="Arial" pitchFamily="34" charset="0"/>
              </a:rPr>
              <a:t>	3.2</a:t>
            </a:r>
            <a:r>
              <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rPr>
              <a:t> 路径建议</a:t>
            </a:r>
          </a:p>
          <a:p>
            <a:pPr>
              <a:lnSpc>
                <a:spcPct val="150000"/>
              </a:lnSpc>
            </a:pPr>
            <a:endParaRPr lang="zh-CN" altLang="en-US" dirty="0">
              <a:solidFill>
                <a:srgbClr val="505050"/>
              </a:solidFill>
              <a:latin typeface="Microsoft YaHei Light" panose="020B0502040204020203" pitchFamily="34" charset="-122"/>
              <a:ea typeface="Microsoft YaHei Light" panose="020B0502040204020203" pitchFamily="34" charset="-122"/>
              <a:cs typeface="Arial" pitchFamily="34" charset="0"/>
            </a:endParaRPr>
          </a:p>
        </p:txBody>
      </p:sp>
    </p:spTree>
    <p:extLst>
      <p:ext uri="{BB962C8B-B14F-4D97-AF65-F5344CB8AC3E}">
        <p14:creationId xmlns:p14="http://schemas.microsoft.com/office/powerpoint/2010/main" val="2064756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BFBFC63-BAF9-6247-A722-C010B7C3773D}"/>
              </a:ext>
            </a:extLst>
          </p:cNvPr>
          <p:cNvSpPr>
            <a:spLocks noGrp="1"/>
          </p:cNvSpPr>
          <p:nvPr>
            <p:ph type="sldNum" sz="quarter" idx="4"/>
          </p:nvPr>
        </p:nvSpPr>
        <p:spPr>
          <a:xfrm>
            <a:off x="11208568" y="6441904"/>
            <a:ext cx="438912" cy="15544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1000" b="0" i="0" u="none" strike="noStrike" kern="1200" cap="none" spc="0" normalizeH="0" baseline="0" noProof="0" dirty="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endParaRPr>
          </a:p>
        </p:txBody>
      </p:sp>
      <p:sp>
        <p:nvSpPr>
          <p:cNvPr id="7" name="Rectangle 12">
            <a:extLst>
              <a:ext uri="{FF2B5EF4-FFF2-40B4-BE49-F238E27FC236}">
                <a16:creationId xmlns:a16="http://schemas.microsoft.com/office/drawing/2014/main" id="{ADBE0863-69CD-4422-8686-43594606F96C}"/>
              </a:ext>
            </a:extLst>
          </p:cNvPr>
          <p:cNvSpPr/>
          <p:nvPr/>
        </p:nvSpPr>
        <p:spPr>
          <a:xfrm>
            <a:off x="3983602" y="2287426"/>
            <a:ext cx="7224965" cy="2235933"/>
          </a:xfrm>
          <a:prstGeom prst="rect">
            <a:avLst/>
          </a:prstGeom>
        </p:spPr>
        <p:txBody>
          <a:bodyPr wrap="square" anchor="t">
            <a:spAutoFit/>
          </a:bodyPr>
          <a:lstStyle/>
          <a:p>
            <a:pPr algn="ctr">
              <a:lnSpc>
                <a:spcPct val="150000"/>
              </a:lnSpc>
              <a:defRPr/>
            </a:pPr>
            <a:r>
              <a:rPr lang="zh-CN" altLang="en-US" sz="2000" dirty="0">
                <a:solidFill>
                  <a:schemeClr val="bg1"/>
                </a:solidFill>
                <a:highlight>
                  <a:srgbClr val="079B9C"/>
                </a:highlight>
                <a:latin typeface="Microsoft YaHei Light" panose="020B0502040204020203" pitchFamily="34" charset="-122"/>
                <a:ea typeface="Microsoft YaHei Light" panose="020B0502040204020203" pitchFamily="34" charset="-122"/>
              </a:rPr>
              <a:t>客户体验提升的关键战役 </a:t>
            </a:r>
            <a:r>
              <a:rPr lang="en-US" altLang="zh-CN" sz="2000" dirty="0">
                <a:solidFill>
                  <a:schemeClr val="bg1"/>
                </a:solidFill>
                <a:highlight>
                  <a:srgbClr val="079B9C"/>
                </a:highlight>
                <a:latin typeface="Microsoft YaHei Light" panose="020B0502040204020203" pitchFamily="34" charset="-122"/>
                <a:ea typeface="Microsoft YaHei Light" panose="020B0502040204020203" pitchFamily="34" charset="-122"/>
              </a:rPr>
              <a:t>- </a:t>
            </a:r>
            <a:r>
              <a:rPr lang="zh-CN" altLang="en-US" sz="2000" dirty="0">
                <a:solidFill>
                  <a:schemeClr val="bg1"/>
                </a:solidFill>
                <a:highlight>
                  <a:srgbClr val="079B9C"/>
                </a:highlight>
                <a:latin typeface="Microsoft YaHei Light" panose="020B0502040204020203" pitchFamily="34" charset="-122"/>
                <a:ea typeface="Microsoft YaHei Light" panose="020B0502040204020203" pitchFamily="34" charset="-122"/>
              </a:rPr>
              <a:t>移动</a:t>
            </a:r>
            <a:r>
              <a:rPr lang="en-US" altLang="zh-CN" sz="2000" dirty="0">
                <a:solidFill>
                  <a:schemeClr val="bg1"/>
                </a:solidFill>
                <a:highlight>
                  <a:srgbClr val="079B9C"/>
                </a:highlight>
                <a:latin typeface="Microsoft YaHei Light" panose="020B0502040204020203" pitchFamily="34" charset="-122"/>
                <a:ea typeface="Microsoft YaHei Light" panose="020B0502040204020203" pitchFamily="34" charset="-122"/>
              </a:rPr>
              <a:t>APP</a:t>
            </a:r>
          </a:p>
          <a:p>
            <a:pPr lvl="0" algn="ctr">
              <a:lnSpc>
                <a:spcPct val="150000"/>
              </a:lnSpc>
              <a:defRPr/>
            </a:pP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消费者上网时间</a:t>
            </a:r>
            <a:r>
              <a:rPr kumimoji="1" lang="ja-JP" altLang="en-US" sz="3200">
                <a:solidFill>
                  <a:schemeClr val="tx1">
                    <a:lumMod val="85000"/>
                  </a:schemeClr>
                </a:solidFill>
                <a:latin typeface="Microsoft YaHei Light" panose="020B0502040204020203" pitchFamily="34" charset="-122"/>
                <a:ea typeface="Microsoft YaHei Light" panose="020B0502040204020203" pitchFamily="34" charset="-122"/>
              </a:rPr>
              <a:t>的</a:t>
            </a:r>
            <a:r>
              <a:rPr kumimoji="1" lang="en-US" altLang="zh-CN" sz="3200" dirty="0">
                <a:solidFill>
                  <a:schemeClr val="tx1">
                    <a:lumMod val="85000"/>
                  </a:schemeClr>
                </a:solidFill>
                <a:latin typeface="Microsoft YaHei Light" panose="020B0502040204020203" pitchFamily="34" charset="-122"/>
                <a:ea typeface="Microsoft YaHei Light" panose="020B0502040204020203" pitchFamily="34" charset="-122"/>
              </a:rPr>
              <a:t>76%</a:t>
            </a:r>
          </a:p>
          <a:p>
            <a:pPr lvl="0" algn="ctr">
              <a:lnSpc>
                <a:spcPct val="150000"/>
              </a:lnSpc>
              <a:defRPr/>
            </a:pPr>
            <a:r>
              <a:rPr kumimoji="1" lang="ja-JP" altLang="en-US" sz="3200">
                <a:solidFill>
                  <a:schemeClr val="tx1">
                    <a:lumMod val="85000"/>
                  </a:schemeClr>
                </a:solidFill>
                <a:latin typeface="Microsoft YaHei Light" panose="020B0502040204020203" pitchFamily="34" charset="-122"/>
                <a:ea typeface="Microsoft YaHei Light" panose="020B0502040204020203" pitchFamily="34" charset="-122"/>
              </a:rPr>
              <a:t>都</a:t>
            </a: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花费在</a:t>
            </a:r>
            <a:r>
              <a:rPr kumimoji="1" lang="zh-CN" altLang="en-US" sz="3200" dirty="0">
                <a:solidFill>
                  <a:srgbClr val="079B9C"/>
                </a:solidFill>
                <a:latin typeface="Microsoft YaHei Light" panose="020B0502040204020203" pitchFamily="34" charset="-122"/>
                <a:ea typeface="Microsoft YaHei Light" panose="020B0502040204020203" pitchFamily="34" charset="-122"/>
              </a:rPr>
              <a:t>移动智能设备</a:t>
            </a:r>
            <a:r>
              <a:rPr kumimoji="1" lang="ja-JP" altLang="en-US" sz="3200">
                <a:solidFill>
                  <a:srgbClr val="079B9C"/>
                </a:solidFill>
                <a:latin typeface="Microsoft YaHei Light" panose="020B0502040204020203" pitchFamily="34" charset="-122"/>
                <a:ea typeface="Microsoft YaHei Light" panose="020B0502040204020203" pitchFamily="34" charset="-122"/>
              </a:rPr>
              <a:t>及相关</a:t>
            </a:r>
            <a:r>
              <a:rPr kumimoji="1" lang="en-US" altLang="ja-JP" sz="3200" dirty="0">
                <a:solidFill>
                  <a:srgbClr val="079B9C"/>
                </a:solidFill>
                <a:latin typeface="Microsoft YaHei Light" panose="020B0502040204020203" pitchFamily="34" charset="-122"/>
                <a:ea typeface="Microsoft YaHei Light" panose="020B0502040204020203" pitchFamily="34" charset="-122"/>
              </a:rPr>
              <a:t>APP</a:t>
            </a: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上</a:t>
            </a:r>
          </a:p>
          <a:p>
            <a:pPr lvl="0" algn="ctr">
              <a:lnSpc>
                <a:spcPct val="150000"/>
              </a:lnSpc>
              <a:defRPr/>
            </a:pPr>
            <a:r>
              <a:rPr kumimoji="1" lang="en-US" altLang="ja-JP"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Source</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 </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Zenith</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 </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Research,</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 </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2019</a:t>
            </a:r>
          </a:p>
        </p:txBody>
      </p:sp>
      <p:sp>
        <p:nvSpPr>
          <p:cNvPr id="6" name="椭圆 1">
            <a:extLst>
              <a:ext uri="{FF2B5EF4-FFF2-40B4-BE49-F238E27FC236}">
                <a16:creationId xmlns:a16="http://schemas.microsoft.com/office/drawing/2014/main" id="{D3440728-9A20-FA40-8199-7129EB03B807}"/>
              </a:ext>
            </a:extLst>
          </p:cNvPr>
          <p:cNvSpPr/>
          <p:nvPr/>
        </p:nvSpPr>
        <p:spPr>
          <a:xfrm>
            <a:off x="890834" y="2473180"/>
            <a:ext cx="3808071" cy="216976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a:solidFill>
                  <a:schemeClr val="tx1">
                    <a:lumMod val="75000"/>
                    <a:lumOff val="25000"/>
                  </a:schemeClr>
                </a:solidFill>
                <a:latin typeface="微软雅黑" panose="020B0503020204020204" pitchFamily="34" charset="-122"/>
                <a:ea typeface="微软雅黑" panose="020B0503020204020204" pitchFamily="34" charset="-122"/>
              </a:rPr>
              <a:t>76</a:t>
            </a:r>
            <a:r>
              <a:rPr lang="en-US" altLang="zh-CN" sz="48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34108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BFBFC63-BAF9-6247-A722-C010B7C3773D}"/>
              </a:ext>
            </a:extLst>
          </p:cNvPr>
          <p:cNvSpPr>
            <a:spLocks noGrp="1"/>
          </p:cNvSpPr>
          <p:nvPr>
            <p:ph type="sldNum" sz="quarter" idx="4"/>
          </p:nvPr>
        </p:nvSpPr>
        <p:spPr>
          <a:xfrm>
            <a:off x="11208568" y="6441904"/>
            <a:ext cx="438912" cy="15544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1000" b="0" i="0" u="none" strike="noStrike" kern="1200" cap="none" spc="0" normalizeH="0" baseline="0" noProof="0" dirty="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endParaRPr>
          </a:p>
        </p:txBody>
      </p:sp>
      <p:sp>
        <p:nvSpPr>
          <p:cNvPr id="7" name="Rectangle 12">
            <a:extLst>
              <a:ext uri="{FF2B5EF4-FFF2-40B4-BE49-F238E27FC236}">
                <a16:creationId xmlns:a16="http://schemas.microsoft.com/office/drawing/2014/main" id="{ADBE0863-69CD-4422-8686-43594606F96C}"/>
              </a:ext>
            </a:extLst>
          </p:cNvPr>
          <p:cNvSpPr/>
          <p:nvPr/>
        </p:nvSpPr>
        <p:spPr>
          <a:xfrm>
            <a:off x="3250242" y="2223813"/>
            <a:ext cx="7958326" cy="2605265"/>
          </a:xfrm>
          <a:prstGeom prst="rect">
            <a:avLst/>
          </a:prstGeom>
        </p:spPr>
        <p:txBody>
          <a:bodyPr wrap="square" anchor="t">
            <a:spAutoFit/>
          </a:bodyPr>
          <a:lstStyle/>
          <a:p>
            <a:pPr algn="ctr">
              <a:lnSpc>
                <a:spcPct val="150000"/>
              </a:lnSpc>
              <a:defRPr/>
            </a:pPr>
            <a:r>
              <a:rPr lang="ja-JP" altLang="en-US" sz="2000">
                <a:solidFill>
                  <a:schemeClr val="bg1"/>
                </a:solidFill>
                <a:highlight>
                  <a:srgbClr val="079B9C"/>
                </a:highlight>
                <a:latin typeface="Microsoft YaHei Light" panose="020B0502040204020203" pitchFamily="34" charset="-122"/>
                <a:ea typeface="Microsoft YaHei Light" panose="020B0502040204020203" pitchFamily="34" charset="-122"/>
              </a:rPr>
              <a:t>消费者只想看到感兴趣的内容</a:t>
            </a:r>
            <a:r>
              <a:rPr lang="zh-CN" altLang="en-US" sz="2000" dirty="0">
                <a:solidFill>
                  <a:schemeClr val="bg1"/>
                </a:solidFill>
                <a:highlight>
                  <a:srgbClr val="079B9C"/>
                </a:highlight>
                <a:latin typeface="Microsoft YaHei Light" panose="020B0502040204020203" pitchFamily="34" charset="-122"/>
                <a:ea typeface="Microsoft YaHei Light" panose="020B0502040204020203" pitchFamily="34" charset="-122"/>
              </a:rPr>
              <a:t> </a:t>
            </a:r>
            <a:r>
              <a:rPr lang="en-US" altLang="zh-CN" sz="2000" dirty="0">
                <a:solidFill>
                  <a:schemeClr val="bg1"/>
                </a:solidFill>
                <a:highlight>
                  <a:srgbClr val="079B9C"/>
                </a:highlight>
                <a:latin typeface="Microsoft YaHei Light" panose="020B0502040204020203" pitchFamily="34" charset="-122"/>
                <a:ea typeface="Microsoft YaHei Light" panose="020B0502040204020203" pitchFamily="34" charset="-122"/>
              </a:rPr>
              <a:t>–</a:t>
            </a:r>
            <a:r>
              <a:rPr lang="zh-CN" altLang="en-US" sz="2000" dirty="0">
                <a:solidFill>
                  <a:schemeClr val="bg1"/>
                </a:solidFill>
                <a:highlight>
                  <a:srgbClr val="079B9C"/>
                </a:highlight>
                <a:latin typeface="Microsoft YaHei Light" panose="020B0502040204020203" pitchFamily="34" charset="-122"/>
                <a:ea typeface="Microsoft YaHei Light" panose="020B0502040204020203" pitchFamily="34" charset="-122"/>
              </a:rPr>
              <a:t> 专属的内容 </a:t>
            </a:r>
            <a:endParaRPr lang="en-US" altLang="zh-CN" sz="2000" dirty="0">
              <a:solidFill>
                <a:schemeClr val="bg1"/>
              </a:solidFill>
              <a:highlight>
                <a:srgbClr val="079B9C"/>
              </a:highlight>
              <a:latin typeface="Microsoft YaHei Light" panose="020B0502040204020203" pitchFamily="34" charset="-122"/>
              <a:ea typeface="Microsoft YaHei Light" panose="020B0502040204020203" pitchFamily="34" charset="-122"/>
            </a:endParaRPr>
          </a:p>
          <a:p>
            <a:pPr lvl="0" algn="ctr">
              <a:lnSpc>
                <a:spcPct val="150000"/>
              </a:lnSpc>
              <a:defRPr/>
            </a:pPr>
            <a:r>
              <a:rPr kumimoji="1" lang="zh-CN" altLang="en-US" sz="3200" dirty="0">
                <a:solidFill>
                  <a:srgbClr val="079B9C"/>
                </a:solidFill>
                <a:latin typeface="Microsoft YaHei Light" panose="020B0502040204020203" pitchFamily="34" charset="-122"/>
                <a:ea typeface="Microsoft YaHei Light" panose="020B0502040204020203" pitchFamily="34" charset="-122"/>
              </a:rPr>
              <a:t>“</a:t>
            </a:r>
            <a:r>
              <a:rPr kumimoji="1" lang="en-US" altLang="zh-CN" sz="3200" dirty="0">
                <a:solidFill>
                  <a:srgbClr val="079B9C"/>
                </a:solidFill>
                <a:latin typeface="Microsoft YaHei Light" panose="020B0502040204020203" pitchFamily="34" charset="-122"/>
                <a:ea typeface="Microsoft YaHei Light" panose="020B0502040204020203" pitchFamily="34" charset="-122"/>
              </a:rPr>
              <a:t>Me Time”</a:t>
            </a: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占所有智能手机</a:t>
            </a:r>
            <a:endParaRPr kumimoji="1" lang="en-US" altLang="zh-CN" sz="3200" dirty="0">
              <a:solidFill>
                <a:schemeClr val="tx1">
                  <a:lumMod val="85000"/>
                </a:schemeClr>
              </a:solidFill>
              <a:latin typeface="Microsoft YaHei Light" panose="020B0502040204020203" pitchFamily="34" charset="-122"/>
              <a:ea typeface="Microsoft YaHei Light" panose="020B0502040204020203" pitchFamily="34" charset="-122"/>
            </a:endParaRPr>
          </a:p>
          <a:p>
            <a:pPr lvl="0" algn="ctr">
              <a:lnSpc>
                <a:spcPct val="150000"/>
              </a:lnSpc>
              <a:defRPr/>
            </a:pP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用户</a:t>
            </a:r>
            <a:r>
              <a:rPr kumimoji="1" lang="ja-JP" altLang="en-US" sz="3200">
                <a:solidFill>
                  <a:schemeClr val="tx1">
                    <a:lumMod val="85000"/>
                  </a:schemeClr>
                </a:solidFill>
                <a:latin typeface="Microsoft YaHei Light" panose="020B0502040204020203" pitchFamily="34" charset="-122"/>
                <a:ea typeface="Microsoft YaHei Light" panose="020B0502040204020203" pitchFamily="34" charset="-122"/>
              </a:rPr>
              <a:t>使用时长</a:t>
            </a:r>
            <a:r>
              <a:rPr kumimoji="1" lang="zh-CN" altLang="en-US" sz="3200" dirty="0">
                <a:solidFill>
                  <a:schemeClr val="tx1">
                    <a:lumMod val="85000"/>
                  </a:schemeClr>
                </a:solidFill>
                <a:latin typeface="Microsoft YaHei Light" panose="020B0502040204020203" pitchFamily="34" charset="-122"/>
                <a:ea typeface="Microsoft YaHei Light" panose="020B0502040204020203" pitchFamily="34" charset="-122"/>
              </a:rPr>
              <a:t>的</a:t>
            </a:r>
            <a:r>
              <a:rPr kumimoji="1" lang="en-US" altLang="zh-CN" sz="3200" dirty="0">
                <a:solidFill>
                  <a:schemeClr val="tx1">
                    <a:lumMod val="85000"/>
                  </a:schemeClr>
                </a:solidFill>
                <a:latin typeface="Microsoft YaHei Light" panose="020B0502040204020203" pitchFamily="34" charset="-122"/>
                <a:ea typeface="Microsoft YaHei Light" panose="020B0502040204020203" pitchFamily="34" charset="-122"/>
              </a:rPr>
              <a:t>46%</a:t>
            </a:r>
            <a:br>
              <a:rPr kumimoji="1" lang="en-US" altLang="zh-CN" sz="3200" dirty="0">
                <a:solidFill>
                  <a:schemeClr val="tx1">
                    <a:lumMod val="85000"/>
                  </a:schemeClr>
                </a:solidFill>
                <a:latin typeface="Microsoft YaHei Light" panose="020B0502040204020203" pitchFamily="34" charset="-122"/>
                <a:ea typeface="Microsoft YaHei Light" panose="020B0502040204020203" pitchFamily="34" charset="-122"/>
              </a:rPr>
            </a:br>
            <a:r>
              <a:rPr kumimoji="1" lang="ja-JP" altLang="en-US" sz="1600">
                <a:solidFill>
                  <a:schemeClr val="tx1">
                    <a:lumMod val="85000"/>
                  </a:schemeClr>
                </a:solidFill>
                <a:latin typeface="Microsoft YaHei Light" panose="020B0502040204020203" pitchFamily="34" charset="-122"/>
                <a:ea typeface="Microsoft YaHei Light" panose="020B0502040204020203" pitchFamily="34" charset="-122"/>
              </a:rPr>
              <a:t>客户时间被大量有差异化服务能力的互联网公司占据</a:t>
            </a:r>
            <a:endParaRPr kumimoji="1" lang="en-US" altLang="ja-JP" sz="1600" dirty="0">
              <a:solidFill>
                <a:schemeClr val="tx1">
                  <a:lumMod val="85000"/>
                </a:schemeClr>
              </a:solidFill>
              <a:latin typeface="Microsoft YaHei Light" panose="020B0502040204020203" pitchFamily="34" charset="-122"/>
              <a:ea typeface="Microsoft YaHei Light" panose="020B0502040204020203" pitchFamily="34" charset="-122"/>
            </a:endParaRPr>
          </a:p>
          <a:p>
            <a:pPr lvl="0" algn="ctr">
              <a:lnSpc>
                <a:spcPct val="150000"/>
              </a:lnSpc>
              <a:defRPr/>
            </a:pPr>
            <a:r>
              <a:rPr kumimoji="1" lang="en-US" altLang="ja-JP"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Source: </a:t>
            </a:r>
            <a:r>
              <a:rPr kumimoji="1" lang="en-US" altLang="ja-JP" sz="1000" dirty="0" err="1">
                <a:solidFill>
                  <a:schemeClr val="tx1">
                    <a:lumMod val="85000"/>
                    <a:lumOff val="15000"/>
                  </a:schemeClr>
                </a:solidFill>
                <a:latin typeface="Microsoft YaHei Light" panose="020B0502040204020203" pitchFamily="34" charset="-122"/>
                <a:ea typeface="Microsoft YaHei Light" panose="020B0502040204020203" pitchFamily="34" charset="-122"/>
              </a:rPr>
              <a:t>InsightsNow</a:t>
            </a:r>
            <a:r>
              <a:rPr kumimoji="1" lang="en-US" altLang="ja-JP"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 </a:t>
            </a:r>
            <a:endPar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endParaRPr>
          </a:p>
        </p:txBody>
      </p:sp>
      <p:sp>
        <p:nvSpPr>
          <p:cNvPr id="6" name="椭圆 1">
            <a:extLst>
              <a:ext uri="{FF2B5EF4-FFF2-40B4-BE49-F238E27FC236}">
                <a16:creationId xmlns:a16="http://schemas.microsoft.com/office/drawing/2014/main" id="{D3440728-9A20-FA40-8199-7129EB03B807}"/>
              </a:ext>
            </a:extLst>
          </p:cNvPr>
          <p:cNvSpPr/>
          <p:nvPr/>
        </p:nvSpPr>
        <p:spPr>
          <a:xfrm>
            <a:off x="890834" y="2473180"/>
            <a:ext cx="3808071" cy="216976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a:solidFill>
                  <a:schemeClr val="tx1">
                    <a:lumMod val="75000"/>
                    <a:lumOff val="25000"/>
                  </a:schemeClr>
                </a:solidFill>
                <a:latin typeface="微软雅黑" panose="020B0503020204020204" pitchFamily="34" charset="-122"/>
                <a:ea typeface="微软雅黑" panose="020B0503020204020204" pitchFamily="34" charset="-122"/>
              </a:rPr>
              <a:t>46</a:t>
            </a:r>
            <a:r>
              <a:rPr lang="en-US" altLang="zh-CN" sz="48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54129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DBFBFC63-BAF9-6247-A722-C010B7C3773D}"/>
              </a:ext>
            </a:extLst>
          </p:cNvPr>
          <p:cNvSpPr>
            <a:spLocks noGrp="1"/>
          </p:cNvSpPr>
          <p:nvPr>
            <p:ph type="sldNum" sz="quarter" idx="4"/>
          </p:nvPr>
        </p:nvSpPr>
        <p:spPr>
          <a:xfrm>
            <a:off x="11208568" y="6441904"/>
            <a:ext cx="438912" cy="155448"/>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6D22F896-40B5-4ADD-8801-0D06FADFA095}" type="slidenum">
              <a:rPr kumimoji="0" lang="en-US" sz="1000" b="0" i="0" u="none" strike="noStrike" kern="1200" cap="none" spc="0" normalizeH="0" baseline="0" noProof="0" smtClean="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sz="1000" b="0" i="0" u="none" strike="noStrike" kern="1200" cap="none" spc="0" normalizeH="0" baseline="0" noProof="0" dirty="0">
              <a:ln>
                <a:noFill/>
              </a:ln>
              <a:solidFill>
                <a:srgbClr val="21909D"/>
              </a:solidFill>
              <a:effectLst/>
              <a:uLnTx/>
              <a:uFillTx/>
              <a:latin typeface="Microsoft YaHei Light" panose="020B0502040204020203" pitchFamily="34" charset="-122"/>
              <a:ea typeface="Microsoft YaHei Light" panose="020B0502040204020203" pitchFamily="34" charset="-122"/>
              <a:cs typeface="Arial" panose="020B0604020202020204" pitchFamily="34" charset="0"/>
            </a:endParaRPr>
          </a:p>
        </p:txBody>
      </p:sp>
      <p:sp>
        <p:nvSpPr>
          <p:cNvPr id="7" name="Rectangle 12">
            <a:extLst>
              <a:ext uri="{FF2B5EF4-FFF2-40B4-BE49-F238E27FC236}">
                <a16:creationId xmlns:a16="http://schemas.microsoft.com/office/drawing/2014/main" id="{ADBE0863-69CD-4422-8686-43594606F96C}"/>
              </a:ext>
            </a:extLst>
          </p:cNvPr>
          <p:cNvSpPr/>
          <p:nvPr/>
        </p:nvSpPr>
        <p:spPr>
          <a:xfrm>
            <a:off x="3513934" y="2434642"/>
            <a:ext cx="7958326" cy="2974597"/>
          </a:xfrm>
          <a:prstGeom prst="rect">
            <a:avLst/>
          </a:prstGeom>
        </p:spPr>
        <p:txBody>
          <a:bodyPr wrap="square" anchor="t">
            <a:spAutoFit/>
          </a:bodyPr>
          <a:lstStyle/>
          <a:p>
            <a:pPr lvl="0" algn="ctr">
              <a:lnSpc>
                <a:spcPct val="150000"/>
              </a:lnSpc>
              <a:defRPr/>
            </a:pPr>
            <a:r>
              <a:rPr kumimoji="1" lang="zh-CN" altLang="en-US" sz="2000" dirty="0">
                <a:solidFill>
                  <a:schemeClr val="bg1"/>
                </a:solidFill>
                <a:highlight>
                  <a:srgbClr val="079B9C"/>
                </a:highlight>
                <a:latin typeface="Microsoft YaHei Light" panose="020B0502040204020203" pitchFamily="34" charset="-122"/>
                <a:ea typeface="Microsoft YaHei Light" panose="020B0502040204020203" pitchFamily="34" charset="-122"/>
              </a:rPr>
              <a:t>越来越多的企业不堪公域流量成本重负</a:t>
            </a:r>
            <a:endParaRPr kumimoji="1" lang="en-US" altLang="zh-CN" sz="2000" dirty="0">
              <a:solidFill>
                <a:schemeClr val="bg1"/>
              </a:solidFill>
              <a:highlight>
                <a:srgbClr val="079B9C"/>
              </a:highlight>
              <a:latin typeface="Microsoft YaHei Light" panose="020B0502040204020203" pitchFamily="34" charset="-122"/>
              <a:ea typeface="Microsoft YaHei Light" panose="020B0502040204020203" pitchFamily="34" charset="-122"/>
            </a:endParaRPr>
          </a:p>
          <a:p>
            <a:pPr lvl="0" algn="ctr">
              <a:lnSpc>
                <a:spcPct val="150000"/>
              </a:lnSpc>
              <a:defRPr/>
            </a:pPr>
            <a:r>
              <a:rPr kumimoji="1" lang="zh-CN" altLang="en-US" sz="3200" dirty="0">
                <a:solidFill>
                  <a:srgbClr val="079B9C"/>
                </a:solidFill>
                <a:latin typeface="Microsoft YaHei Light" panose="020B0502040204020203" pitchFamily="34" charset="-122"/>
                <a:ea typeface="Microsoft YaHei Light" panose="020B0502040204020203" pitchFamily="34" charset="-122"/>
              </a:rPr>
              <a:t>公域获客成本激增</a:t>
            </a:r>
            <a:endParaRPr kumimoji="1" lang="en-US" altLang="zh-CN" sz="3200" dirty="0">
              <a:solidFill>
                <a:schemeClr val="tx1">
                  <a:lumMod val="85000"/>
                </a:schemeClr>
              </a:solidFill>
              <a:latin typeface="Microsoft YaHei Light" panose="020B0502040204020203" pitchFamily="34" charset="-122"/>
              <a:ea typeface="Microsoft YaHei Light" panose="020B0502040204020203" pitchFamily="34" charset="-122"/>
            </a:endParaRPr>
          </a:p>
          <a:p>
            <a:pPr lvl="0" algn="ctr">
              <a:lnSpc>
                <a:spcPct val="150000"/>
              </a:lnSpc>
              <a:defRPr/>
            </a:pPr>
            <a:r>
              <a:rPr kumimoji="1" lang="en-US" altLang="zh-CN" dirty="0">
                <a:solidFill>
                  <a:schemeClr val="tx1">
                    <a:lumMod val="85000"/>
                  </a:schemeClr>
                </a:solidFill>
                <a:latin typeface="Microsoft YaHei Light" panose="020B0502040204020203" pitchFamily="34" charset="-122"/>
                <a:ea typeface="Microsoft YaHei Light" panose="020B0502040204020203" pitchFamily="34" charset="-122"/>
              </a:rPr>
              <a:t>2014-2018</a:t>
            </a:r>
            <a:r>
              <a:rPr kumimoji="1" lang="zh-CN" altLang="en-US" dirty="0">
                <a:solidFill>
                  <a:schemeClr val="tx1">
                    <a:lumMod val="85000"/>
                  </a:schemeClr>
                </a:solidFill>
                <a:latin typeface="Microsoft YaHei Light" panose="020B0502040204020203" pitchFamily="34" charset="-122"/>
                <a:ea typeface="Microsoft YaHei Light" panose="020B0502040204020203" pitchFamily="34" charset="-122"/>
              </a:rPr>
              <a:t>年间，主流公域平台获客成本增长</a:t>
            </a:r>
            <a:r>
              <a:rPr kumimoji="1" lang="en-US" altLang="zh-CN" dirty="0">
                <a:solidFill>
                  <a:srgbClr val="079B9C"/>
                </a:solidFill>
                <a:latin typeface="Microsoft YaHei Light" panose="020B0502040204020203" pitchFamily="34" charset="-122"/>
                <a:ea typeface="Microsoft YaHei Light" panose="020B0502040204020203" pitchFamily="34" charset="-122"/>
              </a:rPr>
              <a:t>4-</a:t>
            </a:r>
            <a:r>
              <a:rPr kumimoji="1" lang="en-US" altLang="zh-CN" sz="2400" dirty="0">
                <a:solidFill>
                  <a:srgbClr val="079B9C"/>
                </a:solidFill>
                <a:latin typeface="Microsoft YaHei Light" panose="020B0502040204020203" pitchFamily="34" charset="-122"/>
                <a:ea typeface="Microsoft YaHei Light" panose="020B0502040204020203" pitchFamily="34" charset="-122"/>
              </a:rPr>
              <a:t>20</a:t>
            </a:r>
            <a:r>
              <a:rPr kumimoji="1" lang="zh-CN" altLang="en-US" sz="2400" dirty="0">
                <a:solidFill>
                  <a:srgbClr val="079B9C"/>
                </a:solidFill>
                <a:latin typeface="Microsoft YaHei Light" panose="020B0502040204020203" pitchFamily="34" charset="-122"/>
                <a:ea typeface="Microsoft YaHei Light" panose="020B0502040204020203" pitchFamily="34" charset="-122"/>
              </a:rPr>
              <a:t>倍</a:t>
            </a:r>
            <a:endParaRPr kumimoji="1" lang="en-US" altLang="zh-CN" sz="2400" dirty="0">
              <a:solidFill>
                <a:schemeClr val="tx1">
                  <a:lumMod val="85000"/>
                </a:schemeClr>
              </a:solidFill>
              <a:latin typeface="Microsoft YaHei Light" panose="020B0502040204020203" pitchFamily="34" charset="-122"/>
              <a:ea typeface="Microsoft YaHei Light" panose="020B0502040204020203" pitchFamily="34" charset="-122"/>
            </a:endParaRPr>
          </a:p>
          <a:p>
            <a:pPr algn="ctr">
              <a:lnSpc>
                <a:spcPct val="150000"/>
              </a:lnSpc>
              <a:defRPr/>
            </a:pPr>
            <a:r>
              <a:rPr kumimoji="1" lang="en-US" altLang="ja-JP"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Source: </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光大证券，社交电商</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流量红利末期的新机会，</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2019</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年</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4</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月</a:t>
            </a:r>
            <a:endPar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endParaRPr>
          </a:p>
          <a:p>
            <a:pPr algn="ctr">
              <a:lnSpc>
                <a:spcPct val="150000"/>
              </a:lnSpc>
              <a:defRPr/>
            </a:pP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阿里获客成本由</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70</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元上涨至</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306</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元，京东获客成本由</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82</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元上涨至</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1503</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元</a:t>
            </a:r>
            <a:endPar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endParaRPr>
          </a:p>
          <a:p>
            <a:pPr lvl="0" algn="ctr">
              <a:lnSpc>
                <a:spcPct val="150000"/>
              </a:lnSpc>
              <a:defRPr/>
            </a:pP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获客成本的计算方法为公司当年销售费用</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当年新增活跃消费用户数</a:t>
            </a:r>
            <a:endPar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endParaRPr>
          </a:p>
          <a:p>
            <a:pPr lvl="0" algn="ctr">
              <a:lnSpc>
                <a:spcPct val="150000"/>
              </a:lnSpc>
              <a:defRPr/>
            </a:pP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由于京东在</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2018</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年全年仅新增年度活跃用户</a:t>
            </a:r>
            <a:r>
              <a:rPr kumimoji="1" lang="en-US" altLang="zh-CN"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0.13</a:t>
            </a:r>
            <a:r>
              <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rPr>
              <a:t>亿，故照此口径计算的获客成本较前一年大幅提升 </a:t>
            </a:r>
          </a:p>
          <a:p>
            <a:pPr lvl="0" algn="ctr">
              <a:lnSpc>
                <a:spcPct val="150000"/>
              </a:lnSpc>
              <a:defRPr/>
            </a:pPr>
            <a:endParaRPr kumimoji="1" lang="zh-CN" altLang="en-US" sz="1000" dirty="0">
              <a:solidFill>
                <a:schemeClr val="tx1">
                  <a:lumMod val="85000"/>
                  <a:lumOff val="15000"/>
                </a:schemeClr>
              </a:solidFill>
              <a:latin typeface="Microsoft YaHei Light" panose="020B0502040204020203" pitchFamily="34" charset="-122"/>
              <a:ea typeface="Microsoft YaHei Light" panose="020B0502040204020203" pitchFamily="34" charset="-122"/>
            </a:endParaRPr>
          </a:p>
        </p:txBody>
      </p:sp>
      <p:sp>
        <p:nvSpPr>
          <p:cNvPr id="6" name="椭圆 1">
            <a:extLst>
              <a:ext uri="{FF2B5EF4-FFF2-40B4-BE49-F238E27FC236}">
                <a16:creationId xmlns:a16="http://schemas.microsoft.com/office/drawing/2014/main" id="{D3440728-9A20-FA40-8199-7129EB03B807}"/>
              </a:ext>
            </a:extLst>
          </p:cNvPr>
          <p:cNvSpPr/>
          <p:nvPr/>
        </p:nvSpPr>
        <p:spPr>
          <a:xfrm>
            <a:off x="890834" y="2473180"/>
            <a:ext cx="3808071" cy="2169763"/>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1500" dirty="0">
                <a:solidFill>
                  <a:schemeClr val="tx1">
                    <a:lumMod val="75000"/>
                    <a:lumOff val="25000"/>
                  </a:schemeClr>
                </a:solidFill>
                <a:latin typeface="微软雅黑" panose="020B0503020204020204" pitchFamily="34" charset="-122"/>
                <a:ea typeface="微软雅黑" panose="020B0503020204020204" pitchFamily="34" charset="-122"/>
              </a:rPr>
              <a:t>20</a:t>
            </a:r>
            <a:r>
              <a:rPr lang="zh-CN" altLang="en-US" sz="4800" dirty="0">
                <a:solidFill>
                  <a:schemeClr val="tx1">
                    <a:lumMod val="75000"/>
                    <a:lumOff val="25000"/>
                  </a:schemeClr>
                </a:solidFill>
                <a:latin typeface="微软雅黑" panose="020B0503020204020204" pitchFamily="34" charset="-122"/>
                <a:ea typeface="微软雅黑" panose="020B0503020204020204" pitchFamily="34" charset="-122"/>
              </a:rPr>
              <a:t>倍</a:t>
            </a:r>
          </a:p>
        </p:txBody>
      </p:sp>
    </p:spTree>
    <p:extLst>
      <p:ext uri="{BB962C8B-B14F-4D97-AF65-F5344CB8AC3E}">
        <p14:creationId xmlns:p14="http://schemas.microsoft.com/office/powerpoint/2010/main" val="48102475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TotalTime>
  <Words>1785</Words>
  <Application>Microsoft Office PowerPoint</Application>
  <PresentationFormat>宽屏</PresentationFormat>
  <Paragraphs>453</Paragraphs>
  <Slides>20</Slides>
  <Notes>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Microsoft YaHei Light</vt:lpstr>
      <vt:lpstr>ＭＳ Ｐゴシック</vt:lpstr>
      <vt:lpstr>等线</vt:lpstr>
      <vt:lpstr>宋体</vt:lpstr>
      <vt:lpstr>微软雅黑</vt:lpstr>
      <vt:lpstr>微软雅黑</vt:lpstr>
      <vt:lpstr>微软雅黑 Light</vt:lpstr>
      <vt:lpstr>Arial</vt:lpstr>
      <vt:lpstr>Arial Black</vt:lpstr>
      <vt:lpstr>Calibri</vt:lpstr>
      <vt:lpstr>Calibri Light</vt:lpstr>
      <vt:lpstr>Office 主题</vt:lpstr>
      <vt:lpstr>4Paradigm CESS Solution</vt:lpstr>
      <vt:lpstr>目录</vt:lpstr>
      <vt:lpstr>推荐平台/个性化服务 战略合作路线图</vt:lpstr>
      <vt:lpstr>最近两周的最新进展</vt:lpstr>
      <vt:lpstr>最近两周的最新进展</vt:lpstr>
      <vt:lpstr>目录</vt:lpstr>
      <vt:lpstr>PowerPoint 演示文稿</vt:lpstr>
      <vt:lpstr>PowerPoint 演示文稿</vt:lpstr>
      <vt:lpstr>PowerPoint 演示文稿</vt:lpstr>
      <vt:lpstr>PowerPoint 演示文稿</vt:lpstr>
      <vt:lpstr>数字化转型价值</vt:lpstr>
      <vt:lpstr>APP的使命</vt:lpstr>
      <vt:lpstr>CESS in 4Paradigm</vt:lpstr>
      <vt:lpstr>Architecture Now</vt:lpstr>
      <vt:lpstr>PowerPoint 演示文稿</vt:lpstr>
      <vt:lpstr>PowerPoint 演示文稿</vt:lpstr>
      <vt:lpstr>PowerPoint 演示文稿</vt:lpstr>
      <vt:lpstr>目录</vt:lpstr>
      <vt:lpstr>目标</vt:lpstr>
      <vt:lpstr>路径建议</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kzx</dc:creator>
  <cp:lastModifiedBy>胡时伟</cp:lastModifiedBy>
  <cp:revision>14</cp:revision>
  <dcterms:created xsi:type="dcterms:W3CDTF">2019-11-14T08:06:59Z</dcterms:created>
  <dcterms:modified xsi:type="dcterms:W3CDTF">2019-11-21T01:09:25Z</dcterms:modified>
</cp:coreProperties>
</file>

<file path=docProps/thumbnail.jpeg>
</file>